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8.xml" ContentType="application/vnd.openxmlformats-officedocument.presentationml.notesSlide+xml"/>
  <Override PartName="/ppt/tags/tag53.xml" ContentType="application/vnd.openxmlformats-officedocument.presentationml.tags+xml"/>
  <Override PartName="/ppt/notesSlides/notesSlide19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0.xml" ContentType="application/vnd.openxmlformats-officedocument.presentationml.notesSlide+xml"/>
  <Override PartName="/ppt/tags/tag6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2.xml" ContentType="application/vnd.openxmlformats-officedocument.presentationml.tags+xml"/>
  <Override PartName="/ppt/notesSlides/notesSlide2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6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32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4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35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38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39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40.xml" ContentType="application/vnd.openxmlformats-officedocument.presentationml.notesSlide+xml"/>
  <Override PartName="/ppt/tags/tag11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84"/>
  </p:notesMasterIdLst>
  <p:sldIdLst>
    <p:sldId id="256" r:id="rId2"/>
    <p:sldId id="459" r:id="rId3"/>
    <p:sldId id="311" r:id="rId4"/>
    <p:sldId id="313" r:id="rId5"/>
    <p:sldId id="316" r:id="rId6"/>
    <p:sldId id="317" r:id="rId7"/>
    <p:sldId id="271" r:id="rId8"/>
    <p:sldId id="278" r:id="rId9"/>
    <p:sldId id="321" r:id="rId10"/>
    <p:sldId id="322" r:id="rId11"/>
    <p:sldId id="323" r:id="rId12"/>
    <p:sldId id="324" r:id="rId13"/>
    <p:sldId id="458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39" r:id="rId40"/>
    <p:sldId id="374" r:id="rId41"/>
    <p:sldId id="375" r:id="rId42"/>
    <p:sldId id="376" r:id="rId43"/>
    <p:sldId id="377" r:id="rId44"/>
    <p:sldId id="398" r:id="rId45"/>
    <p:sldId id="399" r:id="rId46"/>
    <p:sldId id="400" r:id="rId47"/>
    <p:sldId id="401" r:id="rId48"/>
    <p:sldId id="402" r:id="rId49"/>
    <p:sldId id="403" r:id="rId50"/>
    <p:sldId id="404" r:id="rId51"/>
    <p:sldId id="405" r:id="rId52"/>
    <p:sldId id="406" r:id="rId53"/>
    <p:sldId id="407" r:id="rId54"/>
    <p:sldId id="422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1" r:id="rId68"/>
    <p:sldId id="438" r:id="rId69"/>
    <p:sldId id="424" r:id="rId70"/>
    <p:sldId id="425" r:id="rId71"/>
    <p:sldId id="426" r:id="rId72"/>
    <p:sldId id="427" r:id="rId73"/>
    <p:sldId id="428" r:id="rId74"/>
    <p:sldId id="429" r:id="rId75"/>
    <p:sldId id="430" r:id="rId76"/>
    <p:sldId id="431" r:id="rId77"/>
    <p:sldId id="432" r:id="rId78"/>
    <p:sldId id="433" r:id="rId79"/>
    <p:sldId id="434" r:id="rId80"/>
    <p:sldId id="435" r:id="rId81"/>
    <p:sldId id="436" r:id="rId82"/>
    <p:sldId id="437" r:id="rId83"/>
  </p:sldIdLst>
  <p:sldSz cx="9144000" cy="6858000" type="screen4x3"/>
  <p:notesSz cx="7099300" cy="10234613"/>
  <p:custDataLst>
    <p:tags r:id="rId85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5" autoAdjust="0"/>
    <p:restoredTop sz="84200" autoAdjust="0"/>
  </p:normalViewPr>
  <p:slideViewPr>
    <p:cSldViewPr snapToGrid="0">
      <p:cViewPr varScale="1">
        <p:scale>
          <a:sx n="112" d="100"/>
          <a:sy n="112" d="100"/>
        </p:scale>
        <p:origin x="20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9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4.xml"/><Relationship Id="rId13" Type="http://schemas.openxmlformats.org/officeDocument/2006/relationships/slide" Target="slides/slide30.xml"/><Relationship Id="rId3" Type="http://schemas.openxmlformats.org/officeDocument/2006/relationships/slide" Target="slides/slide18.xml"/><Relationship Id="rId7" Type="http://schemas.openxmlformats.org/officeDocument/2006/relationships/slide" Target="slides/slide23.xml"/><Relationship Id="rId12" Type="http://schemas.openxmlformats.org/officeDocument/2006/relationships/slide" Target="slides/slide29.xml"/><Relationship Id="rId2" Type="http://schemas.openxmlformats.org/officeDocument/2006/relationships/slide" Target="slides/slide17.xml"/><Relationship Id="rId1" Type="http://schemas.openxmlformats.org/officeDocument/2006/relationships/slide" Target="slides/slide14.xml"/><Relationship Id="rId6" Type="http://schemas.openxmlformats.org/officeDocument/2006/relationships/slide" Target="slides/slide22.xml"/><Relationship Id="rId11" Type="http://schemas.openxmlformats.org/officeDocument/2006/relationships/slide" Target="slides/slide28.xml"/><Relationship Id="rId5" Type="http://schemas.openxmlformats.org/officeDocument/2006/relationships/slide" Target="slides/slide20.xml"/><Relationship Id="rId10" Type="http://schemas.openxmlformats.org/officeDocument/2006/relationships/slide" Target="slides/slide27.xml"/><Relationship Id="rId4" Type="http://schemas.openxmlformats.org/officeDocument/2006/relationships/slide" Target="slides/slide19.xml"/><Relationship Id="rId9" Type="http://schemas.openxmlformats.org/officeDocument/2006/relationships/slide" Target="slides/slide26.xml"/><Relationship Id="rId14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B7AD80F1-997E-49E9-BAA4-5AAB9F81FAFD}" type="datetimeFigureOut">
              <a:rPr lang="en-US"/>
              <a:pPr>
                <a:defRPr/>
              </a:pPr>
              <a:t>5/22/2014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C4DDCC6-4D3A-4D9F-A339-10B33473E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6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327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5836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3762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7330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3990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948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6621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9873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3011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8467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3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66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24426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139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5452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4419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3453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944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Vorbedingung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dass</a:t>
            </a:r>
            <a:r>
              <a:rPr lang="en-US" baseline="0" dirty="0" smtClean="0"/>
              <a:t> die Masse der </a:t>
            </a:r>
            <a:r>
              <a:rPr lang="en-US" baseline="0" dirty="0" err="1" smtClean="0"/>
              <a:t>Partikel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konstant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wollen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dass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Volumen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Partikels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über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Zeit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auch</a:t>
            </a:r>
            <a:r>
              <a:rPr lang="en-US" baseline="0" dirty="0" smtClean="0"/>
              <a:t> constant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und das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der Fall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Dichte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Partikels</a:t>
            </a:r>
            <a:r>
              <a:rPr lang="en-US" baseline="0" dirty="0" smtClean="0"/>
              <a:t> constant </a:t>
            </a:r>
            <a:r>
              <a:rPr lang="en-US" baseline="0" dirty="0" err="1" smtClean="0"/>
              <a:t>bleibt</a:t>
            </a:r>
            <a:r>
              <a:rPr lang="en-US" baseline="0" dirty="0" smtClean="0"/>
              <a:t>. Die </a:t>
            </a:r>
            <a:r>
              <a:rPr lang="en-US" baseline="0" dirty="0" err="1" smtClean="0"/>
              <a:t>Dichteänderung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lässt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über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Kontinuitätsgleichung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über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Divergenz</a:t>
            </a:r>
            <a:r>
              <a:rPr lang="en-US" baseline="0" dirty="0" smtClean="0"/>
              <a:t> der </a:t>
            </a:r>
            <a:r>
              <a:rPr lang="en-US" baseline="0" dirty="0" err="1" smtClean="0"/>
              <a:t>Geschwindigkeit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beschreiben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9BCD5-52C4-447F-8E39-DDFC78E3394D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202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1A4D-649A-488E-BC6E-4FD62A25F01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78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1A4D-649A-488E-BC6E-4FD62A25F01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4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1A4D-649A-488E-BC6E-4FD62A25F01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399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In recent years, mesh-free methods have become one of the favorite techniques for fluid simulation.</a:t>
            </a:r>
          </a:p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However, with ease of simulation comes the challenge of rendering at a reasonable amount of time.</a:t>
            </a:r>
          </a:p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/>
              <a:t>In total we can summarize the following challenges:</a:t>
            </a:r>
          </a:p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 smtClean="0"/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300" dirty="0" smtClean="0"/>
              <a:t>We want smooth surfaces while preserving fine details.</a:t>
            </a:r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300" dirty="0" smtClean="0"/>
              <a:t>Usually, we care about efficient sampling, e.g. for interactive applications.</a:t>
            </a:r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300" dirty="0" smtClean="0"/>
              <a:t>Also combined rendering for surface and volume effects becomes of interest, both memory and time efficient.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84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“surface</a:t>
            </a:r>
            <a:r>
              <a:rPr lang="en-US" baseline="0" dirty="0" smtClean="0"/>
              <a:t> reconstruction &amp; rendering” </a:t>
            </a:r>
            <a:r>
              <a:rPr lang="en-US" dirty="0" smtClean="0"/>
              <a:t>part of our talk</a:t>
            </a:r>
            <a:r>
              <a:rPr lang="en-US" baseline="0" dirty="0" smtClean="0"/>
              <a:t> is outlined </a:t>
            </a:r>
            <a:r>
              <a:rPr lang="en-US" dirty="0" smtClean="0"/>
              <a:t>as follows:</a:t>
            </a:r>
            <a:endParaRPr lang="en-US" sz="2600" dirty="0" smtClean="0"/>
          </a:p>
          <a:p>
            <a:r>
              <a:rPr lang="en-US" dirty="0" smtClean="0"/>
              <a:t>-  We first discuss the most prominent scalar field functions as </a:t>
            </a:r>
            <a:r>
              <a:rPr lang="en-US" dirty="0" err="1" smtClean="0"/>
              <a:t>favoured</a:t>
            </a:r>
            <a:r>
              <a:rPr lang="en-US" dirty="0" smtClean="0"/>
              <a:t> in Graphics Literature</a:t>
            </a:r>
          </a:p>
          <a:p>
            <a:r>
              <a:rPr lang="en-US" dirty="0" smtClean="0"/>
              <a:t>- Secondly</a:t>
            </a:r>
            <a:r>
              <a:rPr lang="en-US" baseline="0" dirty="0" smtClean="0"/>
              <a:t> we will examine techniques for reconstructing smooth surfaces.</a:t>
            </a:r>
          </a:p>
          <a:p>
            <a:r>
              <a:rPr lang="en-US" baseline="0" dirty="0" smtClean="0"/>
              <a:t>- Then we present popular rendering techniques </a:t>
            </a:r>
          </a:p>
          <a:p>
            <a:r>
              <a:rPr lang="en-US" baseline="0" dirty="0" smtClean="0"/>
              <a:t>- Finally we conclude with techniques for combined volume and surface rendering.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7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r>
              <a:rPr lang="en-US" dirty="0" smtClean="0"/>
              <a:t>Before applying</a:t>
            </a:r>
            <a:r>
              <a:rPr lang="en-US" baseline="0" dirty="0" smtClean="0"/>
              <a:t> a specific rendering technique, the first step is to identify the fluid’s surface.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 In contrast to </a:t>
            </a:r>
            <a:r>
              <a:rPr lang="en-US" baseline="0" dirty="0" err="1" smtClean="0"/>
              <a:t>Eulerian</a:t>
            </a:r>
            <a:r>
              <a:rPr lang="en-US" baseline="0" dirty="0" smtClean="0"/>
              <a:t> simulation, where the zero-level set of a signed-distance function is propagated with the fluid flow, in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simulations the fluid surface is defined by superimposing kernel functions of particles to define scalar field functions.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In the literature there are mainly two ways to define those field functions: Using a color gradient function or a point-to-center distance function.</a:t>
            </a:r>
          </a:p>
          <a:p>
            <a:endParaRPr lang="en-US" dirty="0" smtClean="0"/>
          </a:p>
          <a:p>
            <a:pPr marL="185715" indent="-185715">
              <a:buFontTx/>
              <a:buChar char="-"/>
            </a:pPr>
            <a:r>
              <a:rPr lang="en-US" dirty="0" smtClean="0"/>
              <a:t>Gradient</a:t>
            </a:r>
            <a:r>
              <a:rPr lang="en-US" baseline="0" dirty="0" smtClean="0"/>
              <a:t> function over the color function naturally reveal surfaces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However, irregular particle distributions often result in bumpy surfaces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Smoother surfaces are achieved using the following point-to-center distance function first proposed by Zhu and </a:t>
            </a:r>
            <a:r>
              <a:rPr lang="en-US" baseline="0" dirty="0" err="1" smtClean="0"/>
              <a:t>Bridson</a:t>
            </a:r>
            <a:r>
              <a:rPr lang="en-US" baseline="0" dirty="0" smtClean="0"/>
              <a:t> in 2005. (quasi constant radius d(x))</a:t>
            </a:r>
          </a:p>
          <a:p>
            <a:pPr marL="185715" indent="-185715">
              <a:buFontTx/>
              <a:buChar char="-"/>
            </a:pPr>
            <a:r>
              <a:rPr lang="en-US" dirty="0" smtClean="0"/>
              <a:t>As can be seen in the image of Adams et al., a</a:t>
            </a:r>
            <a:r>
              <a:rPr lang="en-US" baseline="0" dirty="0" smtClean="0"/>
              <a:t> distance function </a:t>
            </a:r>
            <a:r>
              <a:rPr lang="en-US" dirty="0" smtClean="0"/>
              <a:t>is given</a:t>
            </a:r>
            <a:r>
              <a:rPr lang="en-US" baseline="0" dirty="0" smtClean="0"/>
              <a:t> by the distance of the position in question x to the center of the local mass distribution a(x), d(x) is the average particle-to-surface distance.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In that formulation, both a(x) and d(x) are computed by averaging </a:t>
            </a:r>
            <a:r>
              <a:rPr lang="en-US" baseline="0" dirty="0" err="1" smtClean="0"/>
              <a:t>positons</a:t>
            </a:r>
            <a:r>
              <a:rPr lang="en-US" baseline="0" dirty="0" smtClean="0"/>
              <a:t> and approximate distances of </a:t>
            </a:r>
            <a:r>
              <a:rPr lang="en-US" baseline="0" dirty="0" err="1" smtClean="0"/>
              <a:t>neighbouring</a:t>
            </a:r>
            <a:r>
              <a:rPr lang="en-US" baseline="0" dirty="0" smtClean="0"/>
              <a:t> particles. </a:t>
            </a:r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aseline="0" dirty="0" smtClean="0"/>
              <a:t>\phi(x)=0 then describes points on the surface.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However, still the original formulation of Zhu and </a:t>
            </a:r>
            <a:r>
              <a:rPr lang="en-US" baseline="0" dirty="0" err="1" smtClean="0"/>
              <a:t>Bridson</a:t>
            </a:r>
            <a:r>
              <a:rPr lang="en-US" baseline="0" dirty="0" smtClean="0"/>
              <a:t> results in artifacts in concave regions.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will now investigate algorithms to achieve even smoother surfaces.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1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</a:t>
            </a:r>
            <a:r>
              <a:rPr lang="en-US" dirty="0" err="1" smtClean="0"/>
              <a:t>smoothin</a:t>
            </a:r>
            <a:r>
              <a:rPr lang="en-US" dirty="0" smtClean="0"/>
              <a:t> technique is based 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redistancing</a:t>
            </a:r>
            <a:r>
              <a:rPr lang="en-US" baseline="0" dirty="0" smtClean="0"/>
              <a:t> particles for rendering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smtClean="0"/>
              <a:t>In the approach of Adams</a:t>
            </a:r>
            <a:r>
              <a:rPr lang="en-US" baseline="0" dirty="0" smtClean="0"/>
              <a:t> et al., p</a:t>
            </a:r>
            <a:r>
              <a:rPr lang="en-US" dirty="0" smtClean="0"/>
              <a:t>articles carry approximate</a:t>
            </a:r>
            <a:r>
              <a:rPr lang="en-US" baseline="0" dirty="0" smtClean="0"/>
              <a:t> particle-to-surface distances</a:t>
            </a:r>
            <a:r>
              <a:rPr lang="en-US" dirty="0" smtClean="0"/>
              <a:t> which are </a:t>
            </a:r>
            <a:r>
              <a:rPr lang="en-US" baseline="0" dirty="0" smtClean="0"/>
              <a:t>updated over time.</a:t>
            </a:r>
          </a:p>
          <a:p>
            <a:endParaRPr lang="en-US" dirty="0" smtClean="0"/>
          </a:p>
          <a:p>
            <a:pPr marL="185715" indent="-185715">
              <a:buFontTx/>
              <a:buChar char="-"/>
            </a:pPr>
            <a:r>
              <a:rPr lang="en-US" dirty="0" smtClean="0"/>
              <a:t>For particles near the surface, footprints on</a:t>
            </a:r>
            <a:r>
              <a:rPr lang="en-US" baseline="0" dirty="0" smtClean="0"/>
              <a:t> the surface are computed.</a:t>
            </a:r>
            <a:endParaRPr lang="en-US" dirty="0" smtClean="0"/>
          </a:p>
          <a:p>
            <a:pPr marL="185715" indent="-185715">
              <a:buFontTx/>
              <a:buChar char="-"/>
            </a:pPr>
            <a:r>
              <a:rPr lang="en-US" dirty="0" smtClean="0"/>
              <a:t>Therefore, surface particles</a:t>
            </a:r>
            <a:r>
              <a:rPr lang="en-US" baseline="0" dirty="0" smtClean="0"/>
              <a:t> </a:t>
            </a:r>
            <a:r>
              <a:rPr lang="en-US" dirty="0" smtClean="0"/>
              <a:t>are projected to the zero level set using a binary search along the ray segment from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x_i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x_i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r_i</a:t>
            </a:r>
            <a:r>
              <a:rPr lang="en-US" baseline="0" dirty="0" smtClean="0"/>
              <a:t> \</a:t>
            </a:r>
            <a:r>
              <a:rPr lang="en-US" baseline="0" dirty="0" err="1" smtClean="0"/>
              <a:t>nabla</a:t>
            </a:r>
            <a:r>
              <a:rPr lang="en-US" baseline="0" dirty="0" smtClean="0"/>
              <a:t> \phi(</a:t>
            </a:r>
            <a:r>
              <a:rPr lang="en-US" baseline="0" dirty="0" err="1" smtClean="0"/>
              <a:t>x_i</a:t>
            </a:r>
            <a:r>
              <a:rPr lang="en-US" baseline="0" dirty="0" smtClean="0"/>
              <a:t>).</a:t>
            </a:r>
          </a:p>
          <a:p>
            <a:r>
              <a:rPr lang="en-US" baseline="0" dirty="0" smtClean="0"/>
              <a:t> During iteration distance values are re-evaluated at s=0,s=</a:t>
            </a:r>
            <a:r>
              <a:rPr lang="en-US" baseline="0" dirty="0" err="1" smtClean="0"/>
              <a:t>r_i</a:t>
            </a:r>
            <a:r>
              <a:rPr lang="en-US" baseline="0" dirty="0" smtClean="0"/>
              <a:t>/2 and s=</a:t>
            </a:r>
            <a:r>
              <a:rPr lang="en-US" baseline="0" dirty="0" err="1" smtClean="0"/>
              <a:t>r_i</a:t>
            </a:r>
            <a:r>
              <a:rPr lang="en-US" baseline="0" dirty="0" smtClean="0"/>
              <a:t>, where </a:t>
            </a:r>
            <a:r>
              <a:rPr lang="en-US" baseline="0" dirty="0" err="1" smtClean="0"/>
              <a:t>r_i</a:t>
            </a:r>
            <a:r>
              <a:rPr lang="en-US" baseline="0" dirty="0" smtClean="0"/>
              <a:t> is the particle’s support radius.</a:t>
            </a:r>
          </a:p>
          <a:p>
            <a:endParaRPr lang="en-US" dirty="0" smtClean="0"/>
          </a:p>
          <a:p>
            <a:r>
              <a:rPr lang="en-US" dirty="0" smtClean="0"/>
              <a:t>Pro: due to </a:t>
            </a:r>
            <a:r>
              <a:rPr lang="en-US" dirty="0" err="1" smtClean="0"/>
              <a:t>redistancing</a:t>
            </a:r>
            <a:r>
              <a:rPr lang="en-US" dirty="0" smtClean="0"/>
              <a:t> bumps</a:t>
            </a:r>
            <a:r>
              <a:rPr lang="en-US" baseline="0" dirty="0" smtClean="0"/>
              <a:t> in the particle structure are smoothed</a:t>
            </a:r>
          </a:p>
          <a:p>
            <a:r>
              <a:rPr lang="en-US" baseline="0" dirty="0" smtClean="0"/>
              <a:t>Cons: Requires tracking and updating of particle distances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049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 </a:t>
            </a:r>
            <a:r>
              <a:rPr lang="en-US" dirty="0" smtClean="0"/>
              <a:t>In combination with larger smoothing radii, the center of mass here</a:t>
            </a:r>
            <a:r>
              <a:rPr lang="en-US" baseline="0" dirty="0" smtClean="0"/>
              <a:t> given by \</a:t>
            </a:r>
            <a:r>
              <a:rPr lang="en-US" baseline="0" dirty="0" err="1" smtClean="0"/>
              <a:t>overline</a:t>
            </a:r>
            <a:r>
              <a:rPr lang="en-US" baseline="0" dirty="0" smtClean="0"/>
              <a:t>(r) </a:t>
            </a:r>
            <a:r>
              <a:rPr lang="en-US" dirty="0" smtClean="0"/>
              <a:t>can erroneously</a:t>
            </a:r>
            <a:r>
              <a:rPr lang="en-US" baseline="0" dirty="0" smtClean="0"/>
              <a:t> </a:t>
            </a:r>
            <a:r>
              <a:rPr lang="en-US" dirty="0" smtClean="0"/>
              <a:t>end up outside of the viewing</a:t>
            </a:r>
            <a:r>
              <a:rPr lang="en-US" baseline="0" dirty="0" smtClean="0"/>
              <a:t> volume.</a:t>
            </a:r>
          </a:p>
          <a:p>
            <a:r>
              <a:rPr lang="en-US" baseline="0" dirty="0" smtClean="0"/>
              <a:t>-  By observation the center of mass </a:t>
            </a:r>
            <a:r>
              <a:rPr lang="en-US" dirty="0" smtClean="0"/>
              <a:t>\</a:t>
            </a:r>
            <a:r>
              <a:rPr lang="en-US" dirty="0" err="1" smtClean="0"/>
              <a:t>overline</a:t>
            </a:r>
            <a:r>
              <a:rPr lang="en-US" dirty="0" smtClean="0"/>
              <a:t>{r}</a:t>
            </a:r>
            <a:r>
              <a:rPr lang="en-US" baseline="0" dirty="0" smtClean="0"/>
              <a:t> changes much faster than the query point 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1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5715" indent="-185715">
              <a:buFontTx/>
              <a:buChar char="-"/>
            </a:pPr>
            <a:r>
              <a:rPr lang="en-US" dirty="0" smtClean="0"/>
              <a:t>The </a:t>
            </a:r>
            <a:r>
              <a:rPr lang="en-US" baseline="0" dirty="0" smtClean="0"/>
              <a:t>idea presented by Solenthaler et al. is to investigate </a:t>
            </a:r>
            <a:r>
              <a:rPr lang="en-US" dirty="0" smtClean="0"/>
              <a:t>the largest </a:t>
            </a:r>
            <a:r>
              <a:rPr lang="en-US" dirty="0" err="1" smtClean="0"/>
              <a:t>eigenvalue</a:t>
            </a:r>
            <a:r>
              <a:rPr lang="en-US" dirty="0" smtClean="0"/>
              <a:t>  EV_{\max} of \</a:t>
            </a:r>
            <a:r>
              <a:rPr lang="en-US" dirty="0" err="1" smtClean="0"/>
              <a:t>nabla</a:t>
            </a:r>
            <a:r>
              <a:rPr lang="en-US" dirty="0" smtClean="0"/>
              <a:t> a(x).</a:t>
            </a:r>
          </a:p>
          <a:p>
            <a:pPr marL="185715" indent="-185715">
              <a:buFontTx/>
              <a:buChar char="-"/>
            </a:pPr>
            <a:r>
              <a:rPr lang="en-US" dirty="0" smtClean="0"/>
              <a:t>\</a:t>
            </a:r>
            <a:r>
              <a:rPr lang="en-US" dirty="0" err="1" smtClean="0"/>
              <a:t>nabla</a:t>
            </a:r>
            <a:r>
              <a:rPr lang="en-US" dirty="0" smtClean="0"/>
              <a:t> a(x) is 3x3 matrix describing the local change of the</a:t>
            </a:r>
            <a:r>
              <a:rPr lang="en-US" baseline="0" dirty="0" smtClean="0"/>
              <a:t> center of mass.</a:t>
            </a:r>
            <a:endParaRPr lang="en-US" dirty="0" smtClean="0"/>
          </a:p>
          <a:p>
            <a:pPr marL="185715" indent="-185715">
              <a:buFontTx/>
              <a:buChar char="-"/>
            </a:pPr>
            <a:r>
              <a:rPr lang="en-US" dirty="0" smtClean="0"/>
              <a:t>A distance based decay function then maps EV_{\max} to values of f via user defined values </a:t>
            </a:r>
            <a:r>
              <a:rPr lang="en-US" dirty="0" err="1" smtClean="0"/>
              <a:t>t_min</a:t>
            </a:r>
            <a:r>
              <a:rPr lang="en-US" dirty="0" smtClean="0"/>
              <a:t> and </a:t>
            </a:r>
            <a:r>
              <a:rPr lang="en-US" dirty="0" err="1" smtClean="0"/>
              <a:t>t_max</a:t>
            </a:r>
            <a:r>
              <a:rPr lang="en-US" dirty="0" smtClean="0"/>
              <a:t>.</a:t>
            </a:r>
          </a:p>
          <a:p>
            <a:pPr marL="185715" indent="-185715">
              <a:buFontTx/>
              <a:buChar char="-"/>
            </a:pPr>
            <a:r>
              <a:rPr lang="en-US" dirty="0" smtClean="0"/>
              <a:t>Alternatively, one can also use a decay function based on particle positions as presented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Onderik</a:t>
            </a:r>
            <a:r>
              <a:rPr lang="en-US" baseline="0" dirty="0" smtClean="0"/>
              <a:t> et al.</a:t>
            </a:r>
            <a:r>
              <a:rPr lang="en-US" dirty="0" smtClean="0"/>
              <a:t> [OCD13]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185715" indent="-185715">
              <a:buFontTx/>
              <a:buChar char="-"/>
            </a:pPr>
            <a:r>
              <a:rPr lang="en-US" dirty="0" smtClean="0"/>
              <a:t>Using</a:t>
            </a:r>
            <a:r>
              <a:rPr lang="en-US" baseline="0" dirty="0" smtClean="0"/>
              <a:t> decay functions is a prominent solution found in many surface renderings, such as [SP09] and [AIAT12].</a:t>
            </a:r>
          </a:p>
          <a:p>
            <a:pPr marL="185715" indent="-185715">
              <a:buFontTx/>
              <a:buChar char="-"/>
            </a:pPr>
            <a:endParaRPr lang="en-US" baseline="0" dirty="0" smtClean="0"/>
          </a:p>
          <a:p>
            <a:r>
              <a:rPr lang="en-US" baseline="0" dirty="0" smtClean="0"/>
              <a:t>Pro: The approach only requires an additional decay function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1A4D-649A-488E-BC6E-4FD62A25F01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39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approach of Yu and Turk [YT13] the implicit function is defined using anisotropic instead of</a:t>
            </a:r>
            <a:r>
              <a:rPr lang="en-US" baseline="0" dirty="0" smtClean="0"/>
              <a:t> isotropic </a:t>
            </a:r>
            <a:r>
              <a:rPr lang="en-US" dirty="0" smtClean="0"/>
              <a:t>smoothing kernels.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The m</a:t>
            </a:r>
            <a:r>
              <a:rPr lang="en-US" dirty="0" smtClean="0"/>
              <a:t>ethod</a:t>
            </a:r>
            <a:r>
              <a:rPr lang="en-US" baseline="0" dirty="0" smtClean="0"/>
              <a:t> relies on repositioning and stretching SPH kernels according to the spatial distribution of particle neighborhoods.</a:t>
            </a:r>
          </a:p>
          <a:p>
            <a:r>
              <a:rPr lang="en-US" baseline="0" dirty="0" smtClean="0"/>
              <a:t>- This spatial distribution is determined using covariance matrix.</a:t>
            </a:r>
          </a:p>
          <a:p>
            <a:pPr>
              <a:buFontTx/>
              <a:buChar char="-"/>
            </a:pPr>
            <a:r>
              <a:rPr lang="en-US" baseline="0" dirty="0" smtClean="0"/>
              <a:t>The inverse G of the Singular Value Decomposition of C then is used to stretch the distance vector r in the anisotropic kernel W(</a:t>
            </a:r>
            <a:r>
              <a:rPr lang="en-US" baseline="0" dirty="0" err="1" smtClean="0"/>
              <a:t>r,G</a:t>
            </a:r>
            <a:r>
              <a:rPr lang="en-US" baseline="0" dirty="0" smtClean="0"/>
              <a:t>). 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Special cases: deficient neighborhood </a:t>
            </a:r>
            <a:r>
              <a:rPr lang="en-US" baseline="0" dirty="0" smtClean="0">
                <a:sym typeface="Wingdings" pitchFamily="2" charset="2"/>
              </a:rPr>
              <a:t> C=Id</a:t>
            </a:r>
            <a:endParaRPr lang="en-US" baseline="0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Beside for direct rendering this technique</a:t>
            </a:r>
            <a:r>
              <a:rPr lang="en-US" baseline="0" dirty="0" smtClean="0"/>
              <a:t> has been successfully applied for interactive screen spaced approaches</a:t>
            </a:r>
            <a:r>
              <a:rPr lang="en-US" dirty="0" smtClean="0"/>
              <a:t> [Gre10], [MM13].</a:t>
            </a:r>
          </a:p>
          <a:p>
            <a:pPr>
              <a:buFontTx/>
              <a:buChar char="-"/>
            </a:pPr>
            <a:r>
              <a:rPr lang="en-US" dirty="0" smtClean="0"/>
              <a:t> Macklin:</a:t>
            </a:r>
            <a:r>
              <a:rPr lang="en-US" baseline="0" dirty="0" smtClean="0"/>
              <a:t> screen space &amp; </a:t>
            </a:r>
            <a:r>
              <a:rPr lang="en-US" baseline="0" dirty="0" err="1" smtClean="0"/>
              <a:t>anisotrop</a:t>
            </a:r>
            <a:r>
              <a:rPr lang="en-US" baseline="0" dirty="0" smtClean="0"/>
              <a:t> kernels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1A4D-649A-488E-BC6E-4FD62A25F01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4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rendering pipeline proposed by [AIAT12] consists of 4 steps: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Extracting surface vertices, e.g. grid points in the AABB of size 4r around a surface particle  </a:t>
            </a:r>
            <a:r>
              <a:rPr lang="en-US" baseline="0" dirty="0" smtClean="0">
                <a:sym typeface="Wingdings" pitchFamily="2" charset="2"/>
              </a:rPr>
              <a:t> O(n²) </a:t>
            </a:r>
            <a:r>
              <a:rPr lang="en-US" baseline="0" dirty="0" err="1" smtClean="0">
                <a:sym typeface="Wingdings" pitchFamily="2" charset="2"/>
              </a:rPr>
              <a:t>statt</a:t>
            </a:r>
            <a:r>
              <a:rPr lang="en-US" baseline="0" dirty="0" smtClean="0">
                <a:sym typeface="Wingdings" pitchFamily="2" charset="2"/>
              </a:rPr>
              <a:t> O(n³)</a:t>
            </a:r>
            <a:endParaRPr lang="en-US" baseline="0" dirty="0" smtClean="0"/>
          </a:p>
          <a:p>
            <a:pPr marL="247620" indent="-247620">
              <a:buAutoNum type="alphaUcParenR"/>
            </a:pPr>
            <a:r>
              <a:rPr lang="en-US" baseline="0" dirty="0" smtClean="0"/>
              <a:t>Identification of contributing particles: Details: Double Layer Problem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Scalar value computation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Marching cubes reconstruction</a:t>
            </a:r>
          </a:p>
          <a:p>
            <a:r>
              <a:rPr lang="en-US" baseline="0" dirty="0" smtClean="0"/>
              <a:t>E) Decimation (QEM) and Subdivision (Loop); Details: Decimation and Subdivision; Goal: </a:t>
            </a:r>
            <a:r>
              <a:rPr lang="en-US" sz="1300" dirty="0" smtClean="0"/>
              <a:t>improved representation of smaller surface details, reduction of bumps in flat regions,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Pro: High Quality Smooth</a:t>
            </a:r>
            <a:r>
              <a:rPr lang="en-US" baseline="0" dirty="0" smtClean="0"/>
              <a:t> Surfaces. </a:t>
            </a:r>
          </a:p>
          <a:p>
            <a:r>
              <a:rPr lang="en-US" baseline="0" dirty="0" smtClean="0"/>
              <a:t>Cons: Requires expensive </a:t>
            </a:r>
            <a:r>
              <a:rPr lang="en-US" baseline="0" dirty="0" err="1" smtClean="0"/>
              <a:t>polygonalization</a:t>
            </a:r>
            <a:r>
              <a:rPr lang="en-US" baseline="0" dirty="0" smtClean="0"/>
              <a:t> 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768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r>
              <a:rPr lang="en-US" baseline="0" dirty="0" smtClean="0"/>
              <a:t>The approach seeks a smooth surface that is constrained to lie between two surfaces.</a:t>
            </a:r>
          </a:p>
          <a:p>
            <a:pPr marL="185715" indent="-185715">
              <a:buFontTx/>
              <a:buChar char="-"/>
            </a:pPr>
            <a:r>
              <a:rPr lang="en-US" baseline="0" dirty="0" smtClean="0"/>
              <a:t>Both surfaces are defined by minimum and maximum distance \phi_{\min} and \phi_{\max} sampled on a grid.</a:t>
            </a:r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The </a:t>
            </a:r>
            <a:r>
              <a:rPr lang="en-US" baseline="0" dirty="0" smtClean="0"/>
              <a:t>constrained optimization</a:t>
            </a:r>
            <a:r>
              <a:rPr lang="en-US" dirty="0" smtClean="0"/>
              <a:t> approach then tries to minimize</a:t>
            </a:r>
            <a:r>
              <a:rPr lang="en-US" baseline="0" dirty="0" smtClean="0"/>
              <a:t> a thin plate energy using a fixed number of iterations</a:t>
            </a:r>
          </a:p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0" dirty="0" smtClean="0"/>
          </a:p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/>
              <a:t>Pro: Yields smooth surfaces</a:t>
            </a:r>
          </a:p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/>
              <a:t>Cons: Often eliminates splashes; no timings!!!</a:t>
            </a:r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baseline="0" dirty="0" smtClean="0"/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sym typeface="Wingdings" pitchFamily="2" charset="2"/>
              </a:rPr>
              <a:t>No shrinkage compared to </a:t>
            </a:r>
            <a:r>
              <a:rPr lang="en-US" dirty="0" err="1" smtClean="0">
                <a:sym typeface="Wingdings" pitchFamily="2" charset="2"/>
              </a:rPr>
              <a:t>Laplacian</a:t>
            </a:r>
            <a:r>
              <a:rPr lang="en-US" dirty="0" smtClean="0">
                <a:sym typeface="Wingdings" pitchFamily="2" charset="2"/>
              </a:rPr>
              <a:t> smoothing</a:t>
            </a:r>
            <a:endParaRPr lang="en-US" baseline="0" dirty="0" smtClean="0"/>
          </a:p>
          <a:p>
            <a:pPr marL="185715" indent="-185715" defTabSz="4952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baseline="0" dirty="0" smtClean="0"/>
          </a:p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/>
              <a:t>We now come to rendering techniques which use the previously discussed scalar field functions.</a:t>
            </a:r>
          </a:p>
          <a:p>
            <a:pPr marL="185715" indent="-18571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22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Images and Pipeline </a:t>
            </a:r>
            <a:r>
              <a:rPr lang="en-US" dirty="0" smtClean="0"/>
              <a:t>based on the work of Yu et al. [Yu12]:</a:t>
            </a:r>
          </a:p>
          <a:p>
            <a:endParaRPr lang="en-US" dirty="0" smtClean="0"/>
          </a:p>
          <a:p>
            <a:r>
              <a:rPr lang="en-US" dirty="0" smtClean="0"/>
              <a:t>General: track mesh properties like color, </a:t>
            </a:r>
            <a:r>
              <a:rPr lang="en-US" dirty="0" err="1" smtClean="0"/>
              <a:t>TexCoord</a:t>
            </a:r>
            <a:r>
              <a:rPr lang="en-US" dirty="0" smtClean="0"/>
              <a:t> etc.</a:t>
            </a:r>
          </a:p>
          <a:p>
            <a:endParaRPr lang="en-US" dirty="0" smtClean="0"/>
          </a:p>
          <a:p>
            <a:pPr marL="247620" indent="-247620">
              <a:buAutoNum type="alphaUcParenR"/>
            </a:pPr>
            <a:r>
              <a:rPr lang="en-US" dirty="0" smtClean="0"/>
              <a:t>Creation</a:t>
            </a:r>
            <a:r>
              <a:rPr lang="en-US" baseline="0" dirty="0" smtClean="0"/>
              <a:t> of an initial triangle mesh (anisotropic kernels [Yu10])</a:t>
            </a:r>
          </a:p>
          <a:p>
            <a:pPr marL="247620" indent="-247620">
              <a:buAutoNum type="alphaUcParenR"/>
            </a:pPr>
            <a:r>
              <a:rPr lang="en-US" dirty="0" err="1" smtClean="0"/>
              <a:t>Advect</a:t>
            </a:r>
            <a:r>
              <a:rPr lang="en-US" dirty="0" smtClean="0"/>
              <a:t> mesh vertices according to particle velocities (SPH velocity, </a:t>
            </a:r>
            <a:r>
              <a:rPr lang="en-US" dirty="0" err="1" smtClean="0"/>
              <a:t>nomalized</a:t>
            </a:r>
            <a:r>
              <a:rPr lang="en-US" dirty="0" smtClean="0"/>
              <a:t>)</a:t>
            </a:r>
          </a:p>
          <a:p>
            <a:pPr marL="247620" indent="-247620">
              <a:buAutoNum type="alphaUcParenR"/>
            </a:pPr>
            <a:r>
              <a:rPr lang="en-US" dirty="0" smtClean="0"/>
              <a:t>Adaptive</a:t>
            </a:r>
            <a:r>
              <a:rPr lang="en-US" baseline="0" dirty="0" smtClean="0"/>
              <a:t> Splitting and Merging of Edges, whenever edges are too long or too small (0.5*</a:t>
            </a:r>
            <a:r>
              <a:rPr lang="en-US" baseline="0" dirty="0" err="1" smtClean="0"/>
              <a:t>l_avg</a:t>
            </a:r>
            <a:r>
              <a:rPr lang="en-US" baseline="0" dirty="0" smtClean="0"/>
              <a:t> &lt;= </a:t>
            </a:r>
            <a:r>
              <a:rPr lang="en-US" baseline="0" dirty="0" err="1" smtClean="0"/>
              <a:t>l_curr</a:t>
            </a:r>
            <a:r>
              <a:rPr lang="en-US" baseline="0" dirty="0" smtClean="0"/>
              <a:t> &lt;= 2 </a:t>
            </a:r>
            <a:r>
              <a:rPr lang="en-US" baseline="0" dirty="0" err="1" smtClean="0"/>
              <a:t>l_avg</a:t>
            </a:r>
            <a:r>
              <a:rPr lang="en-US" baseline="0" dirty="0" smtClean="0"/>
              <a:t>)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Projection of mesh vertices onto implicit surface [Yu10] as defined by the scalar field function (along normal within particle radius)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Perform topological changes (detection: projection fails) if the fluid merges or splits</a:t>
            </a:r>
          </a:p>
          <a:p>
            <a:pPr marL="247620" indent="-247620">
              <a:buAutoNum type="alphaUcParenR"/>
            </a:pPr>
            <a:endParaRPr lang="en-US" baseline="0" dirty="0" smtClean="0"/>
          </a:p>
          <a:p>
            <a:r>
              <a:rPr lang="en-US" dirty="0" smtClean="0"/>
              <a:t>Pro: Smooth</a:t>
            </a:r>
            <a:r>
              <a:rPr lang="en-US" baseline="0" dirty="0" smtClean="0"/>
              <a:t> representation. </a:t>
            </a:r>
            <a:r>
              <a:rPr lang="en-US" dirty="0" smtClean="0"/>
              <a:t>Accurate tracking of surface information, like textures.</a:t>
            </a:r>
            <a:endParaRPr lang="en-US" baseline="0" dirty="0" smtClean="0"/>
          </a:p>
          <a:p>
            <a:r>
              <a:rPr lang="en-US" baseline="0" dirty="0" smtClean="0"/>
              <a:t>Cons: Requires </a:t>
            </a:r>
            <a:r>
              <a:rPr lang="en-US" baseline="0" dirty="0" err="1" smtClean="0"/>
              <a:t>remeshing</a:t>
            </a:r>
            <a:r>
              <a:rPr lang="en-US" baseline="0" dirty="0" smtClean="0"/>
              <a:t> of triangle mesh, Cannot accurately handle drops and splashes.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8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07520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Pipeline based on [GSSP10], but similar [</a:t>
            </a:r>
            <a:r>
              <a:rPr lang="en-US" dirty="0" smtClean="0"/>
              <a:t>ZSP08,FAW10</a:t>
            </a:r>
            <a:r>
              <a:rPr lang="en-US" baseline="0" dirty="0" smtClean="0"/>
              <a:t>]:</a:t>
            </a:r>
          </a:p>
          <a:p>
            <a:endParaRPr lang="en-US" baseline="0" dirty="0" smtClean="0"/>
          </a:p>
          <a:p>
            <a:pPr marL="247620" indent="-247620">
              <a:buAutoNum type="alphaUcParenR"/>
            </a:pPr>
            <a:r>
              <a:rPr lang="en-US" baseline="0" dirty="0" smtClean="0"/>
              <a:t>Extraction of Surface Particles (distance to center of mass, similar [Zhu05], but only masses, no kernel weighting)</a:t>
            </a:r>
          </a:p>
          <a:p>
            <a:pPr marL="247620" indent="-247620">
              <a:buAutoNum type="alphaUcParenR"/>
            </a:pPr>
            <a:r>
              <a:rPr lang="en-US" dirty="0" smtClean="0"/>
              <a:t>Distance Field Generation for which band of relevant particles is defined by transfer function (3D </a:t>
            </a:r>
            <a:r>
              <a:rPr lang="en-US" dirty="0" err="1" smtClean="0"/>
              <a:t>splatting</a:t>
            </a:r>
            <a:r>
              <a:rPr lang="en-US" dirty="0" smtClean="0"/>
              <a:t> in grid with comparable same resolution of 64³; take minimal distance)</a:t>
            </a:r>
          </a:p>
          <a:p>
            <a:pPr marL="247620" indent="-247620">
              <a:buAutoNum type="alphaUcParenR"/>
            </a:pPr>
            <a:r>
              <a:rPr lang="en-US" dirty="0" err="1" smtClean="0"/>
              <a:t>Raycasting</a:t>
            </a:r>
            <a:r>
              <a:rPr lang="en-US" dirty="0" smtClean="0"/>
              <a:t> ray </a:t>
            </a:r>
            <a:r>
              <a:rPr lang="en-US" dirty="0" err="1" smtClean="0"/>
              <a:t>isosurface</a:t>
            </a:r>
            <a:r>
              <a:rPr lang="en-US" baseline="0" dirty="0" smtClean="0"/>
              <a:t> intersection </a:t>
            </a:r>
            <a:r>
              <a:rPr lang="en-US" dirty="0" smtClean="0"/>
              <a:t>with </a:t>
            </a:r>
            <a:r>
              <a:rPr lang="en-US" dirty="0" err="1" smtClean="0"/>
              <a:t>normals</a:t>
            </a:r>
            <a:r>
              <a:rPr lang="en-US" baseline="0" dirty="0" smtClean="0"/>
              <a:t> computed on grid via central differences</a:t>
            </a:r>
          </a:p>
          <a:p>
            <a:pPr marL="247620" indent="-247620">
              <a:buAutoNum type="alphaUcParenR"/>
            </a:pPr>
            <a:endParaRPr lang="en-US" baseline="0" dirty="0" smtClean="0"/>
          </a:p>
          <a:p>
            <a:r>
              <a:rPr lang="en-US" dirty="0" smtClean="0"/>
              <a:t>Pro: Avoiding expensive </a:t>
            </a:r>
            <a:r>
              <a:rPr lang="en-US" dirty="0" err="1" smtClean="0"/>
              <a:t>polygonalization</a:t>
            </a:r>
            <a:r>
              <a:rPr lang="en-US" baseline="0" dirty="0" smtClean="0"/>
              <a:t> step enabling interactive renderings</a:t>
            </a:r>
          </a:p>
          <a:p>
            <a:r>
              <a:rPr lang="en-US" baseline="0" dirty="0" smtClean="0"/>
              <a:t>Cons: Often yields bumpy surfaces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239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Pipeline based on [vdLG09]:</a:t>
            </a:r>
          </a:p>
          <a:p>
            <a:endParaRPr lang="en-US" dirty="0" smtClean="0"/>
          </a:p>
          <a:p>
            <a:pPr marL="247620" indent="-247620">
              <a:buAutoNum type="alphaUcParenR"/>
            </a:pPr>
            <a:r>
              <a:rPr lang="en-US" dirty="0" smtClean="0"/>
              <a:t>Depth map generation by rendering</a:t>
            </a:r>
            <a:r>
              <a:rPr lang="en-US" baseline="0" dirty="0" smtClean="0"/>
              <a:t> front-most </a:t>
            </a:r>
            <a:r>
              <a:rPr lang="en-US" dirty="0" smtClean="0"/>
              <a:t>particles as spheres (Depth Test Graphics Hardware)</a:t>
            </a:r>
          </a:p>
          <a:p>
            <a:pPr marL="247620" indent="-247620">
              <a:buAutoNum type="alphaUcParenR"/>
            </a:pPr>
            <a:r>
              <a:rPr lang="en-US" dirty="0" smtClean="0"/>
              <a:t>2D Image-based</a:t>
            </a:r>
            <a:r>
              <a:rPr lang="en-US" baseline="0" dirty="0" smtClean="0"/>
              <a:t> normal smoothing filter (depth correction according to mean curvature 2H=\</a:t>
            </a:r>
            <a:r>
              <a:rPr lang="en-US" baseline="0" dirty="0" err="1" smtClean="0"/>
              <a:t>nable</a:t>
            </a:r>
            <a:r>
              <a:rPr lang="en-US" baseline="0" dirty="0" smtClean="0"/>
              <a:t>\</a:t>
            </a:r>
            <a:r>
              <a:rPr lang="en-US" baseline="0" dirty="0" err="1" smtClean="0"/>
              <a:t>cdot</a:t>
            </a:r>
            <a:r>
              <a:rPr lang="en-US" baseline="0" dirty="0" smtClean="0"/>
              <a:t> \</a:t>
            </a:r>
            <a:r>
              <a:rPr lang="en-US" baseline="0" dirty="0" err="1" smtClean="0"/>
              <a:t>vec</a:t>
            </a:r>
            <a:r>
              <a:rPr lang="en-US" baseline="0" dirty="0" smtClean="0"/>
              <a:t> n; \PD </a:t>
            </a:r>
            <a:r>
              <a:rPr lang="en-US" baseline="0" dirty="0" err="1" smtClean="0"/>
              <a:t>zt</a:t>
            </a:r>
            <a:r>
              <a:rPr lang="en-US" baseline="0" dirty="0" smtClean="0"/>
              <a:t> = H </a:t>
            </a:r>
            <a:r>
              <a:rPr lang="en-US" baseline="0" dirty="0" smtClean="0">
                <a:sym typeface="Wingdings" pitchFamily="2" charset="2"/>
              </a:rPr>
              <a:t> Euler  iterative</a:t>
            </a:r>
            <a:endParaRPr lang="en-US" baseline="0" dirty="0" smtClean="0"/>
          </a:p>
          <a:p>
            <a:pPr marL="247620" indent="-247620">
              <a:buAutoNum type="alphaUcParenR"/>
            </a:pPr>
            <a:r>
              <a:rPr lang="en-US" baseline="0" dirty="0" smtClean="0"/>
              <a:t>Compositing of the final image</a:t>
            </a:r>
          </a:p>
          <a:p>
            <a:pPr marL="247620" indent="-247620">
              <a:buAutoNum type="alphaUcParenR"/>
            </a:pPr>
            <a:endParaRPr lang="en-US" baseline="0" dirty="0" smtClean="0"/>
          </a:p>
          <a:p>
            <a:r>
              <a:rPr lang="en-US" dirty="0" smtClean="0"/>
              <a:t>Pro: Due to 2D image-based</a:t>
            </a:r>
            <a:r>
              <a:rPr lang="en-US" baseline="0" dirty="0" smtClean="0"/>
              <a:t> smoothing enabling fast interactive renderings</a:t>
            </a:r>
          </a:p>
          <a:p>
            <a:r>
              <a:rPr lang="en-US" baseline="0" dirty="0" smtClean="0"/>
              <a:t>Cons: Often yields smoothing artifacts at fluid boundaries/flow features, Efficiency is bound to Hardware-based </a:t>
            </a:r>
            <a:r>
              <a:rPr lang="en-US" baseline="0" dirty="0" err="1" smtClean="0"/>
              <a:t>Rasterization</a:t>
            </a:r>
            <a:r>
              <a:rPr lang="en-US" baseline="0" dirty="0" smtClean="0"/>
              <a:t> Pipeline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690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Pipeline base on [FAW10], but [FGE10] similar:</a:t>
            </a:r>
          </a:p>
          <a:p>
            <a:endParaRPr lang="en-US" baseline="0" dirty="0" smtClean="0"/>
          </a:p>
          <a:p>
            <a:pPr marL="247620" indent="-247620">
              <a:buAutoNum type="alphaUcParenR"/>
            </a:pPr>
            <a:r>
              <a:rPr lang="en-US" baseline="0" dirty="0" smtClean="0"/>
              <a:t>Space-Subdivision of Simulation Domain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GPU-based particle slicing (2D texture stack @ screen resolution) using perspective mapping (density values); </a:t>
            </a:r>
            <a:r>
              <a:rPr lang="en-US" baseline="0" dirty="0" err="1" smtClean="0"/>
              <a:t>s_min</a:t>
            </a:r>
            <a:r>
              <a:rPr lang="en-US" baseline="0" dirty="0" smtClean="0"/>
              <a:t>/max texture index; h adopted to distance (hierarchical structuring)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Compositing of Texture Slices and Surface Rendering using gradient computation in perspective texture slices</a:t>
            </a:r>
          </a:p>
          <a:p>
            <a:pPr marL="247620" indent="-247620">
              <a:buAutoNum type="alphaUcParenR"/>
            </a:pPr>
            <a:endParaRPr lang="en-US" baseline="0" dirty="0" smtClean="0"/>
          </a:p>
          <a:p>
            <a:pPr marL="247620" indent="-247620"/>
            <a:endParaRPr lang="en-US" baseline="0" dirty="0" smtClean="0"/>
          </a:p>
          <a:p>
            <a:r>
              <a:rPr lang="en-US" dirty="0" smtClean="0"/>
              <a:t>Pro: Enables Interactive Renderings</a:t>
            </a:r>
          </a:p>
          <a:p>
            <a:r>
              <a:rPr lang="en-US" baseline="0" dirty="0" smtClean="0"/>
              <a:t>Cons: Efficiency due to </a:t>
            </a:r>
            <a:r>
              <a:rPr lang="en-US" baseline="0" dirty="0" err="1" smtClean="0"/>
              <a:t>Rasterization</a:t>
            </a:r>
            <a:r>
              <a:rPr lang="en-US" baseline="0" dirty="0" smtClean="0"/>
              <a:t> Hardware. Yields Bumpy Surfaces.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381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20" indent="-247620">
              <a:buAutoNum type="alphaUcParenR"/>
            </a:pPr>
            <a:r>
              <a:rPr lang="en-US" dirty="0" smtClean="0"/>
              <a:t>(Perspective) Particle-To-Cell</a:t>
            </a:r>
            <a:r>
              <a:rPr lang="en-US" baseline="0" dirty="0" smtClean="0"/>
              <a:t> Mapping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Volume Sampling along viewing rays using caches</a:t>
            </a:r>
          </a:p>
          <a:p>
            <a:pPr marL="247620" indent="-247620">
              <a:buAutoNum type="alphaUcParenR"/>
            </a:pPr>
            <a:r>
              <a:rPr lang="en-US" baseline="0" dirty="0" smtClean="0"/>
              <a:t>Surface Rendering, either Gradient Computation or any other surface rendering technique </a:t>
            </a:r>
          </a:p>
          <a:p>
            <a:pPr marL="247620" indent="-247620">
              <a:buAutoNum type="alphaUcParenR"/>
            </a:pPr>
            <a:endParaRPr lang="en-US" baseline="0" dirty="0" smtClean="0"/>
          </a:p>
          <a:p>
            <a:r>
              <a:rPr lang="en-US" baseline="0" dirty="0" smtClean="0"/>
              <a:t>Pro: Not bound to GPU, Enables high-quality surface renderings</a:t>
            </a:r>
          </a:p>
          <a:p>
            <a:r>
              <a:rPr lang="en-US" baseline="0" dirty="0" smtClean="0"/>
              <a:t>Cons: Interactive Frame-rates only for smaller numbers of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FFCB-86E0-894A-AAEC-B3D74E0126C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173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13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5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0FA287DD-632F-49B9-B079-08F89497B71F}" type="slidenum">
              <a:rPr lang="de-DE" sz="1300">
                <a:latin typeface="+mn-lt"/>
              </a:rPr>
              <a:pPr algn="r">
                <a:defRPr/>
              </a:pPr>
              <a:t>11</a:t>
            </a:fld>
            <a:endParaRPr lang="de-DE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278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9688" cy="384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4815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5175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4127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>
            <a:off x="892175" y="1200150"/>
            <a:ext cx="7315200" cy="128111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32"/>
          <p:cNvSpPr/>
          <p:nvPr/>
        </p:nvSpPr>
        <p:spPr>
          <a:xfrm>
            <a:off x="901700" y="2600325"/>
            <a:ext cx="7315200" cy="2197100"/>
          </a:xfrm>
          <a:prstGeom prst="rect">
            <a:avLst/>
          </a:prstGeom>
          <a:noFill/>
          <a:ln w="6350" cap="rnd" cmpd="sng" algn="ctr">
            <a:solidFill>
              <a:srgbClr val="FFC0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21"/>
          <p:cNvSpPr/>
          <p:nvPr/>
        </p:nvSpPr>
        <p:spPr>
          <a:xfrm>
            <a:off x="900113" y="1200150"/>
            <a:ext cx="228600" cy="1281113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31"/>
          <p:cNvSpPr/>
          <p:nvPr/>
        </p:nvSpPr>
        <p:spPr>
          <a:xfrm>
            <a:off x="901700" y="2600325"/>
            <a:ext cx="228600" cy="2197100"/>
          </a:xfrm>
          <a:prstGeom prst="rect">
            <a:avLst/>
          </a:prstGeom>
          <a:solidFill>
            <a:srgbClr val="FFC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188507" y="1268760"/>
            <a:ext cx="6896986" cy="1134616"/>
          </a:xfr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20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05759" y="2676905"/>
            <a:ext cx="6858000" cy="1976231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70C0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pic>
        <p:nvPicPr>
          <p:cNvPr id="11" name="Image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56" y="5705475"/>
            <a:ext cx="10937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3600">
                <a:latin typeface="Calibri Light" panose="020F0302020204030204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440000"/>
            <a:ext cx="8229600" cy="4937760"/>
          </a:xfrm>
        </p:spPr>
        <p:txBody>
          <a:bodyPr/>
          <a:lstStyle>
            <a:lvl1pPr marL="270000" indent="-27000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540000" indent="-27000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540000" algn="l"/>
              </a:tabLst>
              <a:defRPr sz="2000" baseline="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808038" indent="-270000" defTabSz="808038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810000" indent="-27000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baseline="0">
                <a:latin typeface="Calibri Light" panose="020F0302020204030204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440000"/>
            <a:ext cx="4041648" cy="5040560"/>
          </a:xfrm>
        </p:spPr>
        <p:txBody>
          <a:bodyPr/>
          <a:lstStyle>
            <a:lvl1pPr marL="270000" indent="-270000" eaLnBrk="1" latinLnBrk="0" hangingPunct="1">
              <a:spcBef>
                <a:spcPts val="200"/>
              </a:spcBef>
              <a:buClr>
                <a:schemeClr val="tx2"/>
              </a:buClr>
              <a:defRPr/>
            </a:lvl1pPr>
            <a:lvl2pPr marL="540000" indent="-270000" eaLnBrk="1" latinLnBrk="0" hangingPunct="1">
              <a:spcAft>
                <a:spcPts val="0"/>
              </a:spcAft>
              <a:buClr>
                <a:schemeClr val="tx2"/>
              </a:buClr>
              <a:defRPr baseline="0"/>
            </a:lvl2pPr>
            <a:lvl3pPr marL="810000" indent="-270000" eaLnBrk="1" latinLnBrk="0" hangingPunct="1">
              <a:spcBef>
                <a:spcPts val="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810000" indent="-270000" eaLnBrk="1" latinLnBrk="0" hangingPunct="1">
              <a:spcBef>
                <a:spcPts val="200"/>
              </a:spcBef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716000" y="1440000"/>
            <a:ext cx="4041648" cy="5043608"/>
          </a:xfrm>
        </p:spPr>
        <p:txBody>
          <a:bodyPr/>
          <a:lstStyle>
            <a:lvl1pPr eaLnBrk="1" latinLnBrk="0" hangingPunct="1">
              <a:spcBef>
                <a:spcPts val="200"/>
              </a:spcBef>
              <a:buClr>
                <a:schemeClr val="tx2"/>
              </a:buClr>
              <a:defRPr/>
            </a:lvl1pPr>
            <a:lvl2pPr eaLnBrk="1" latinLnBrk="0" hangingPunct="1">
              <a:buClr>
                <a:schemeClr val="tx2"/>
              </a:buClr>
              <a:defRPr/>
            </a:lvl2pPr>
            <a:lvl3pPr marL="810000" indent="-270000" eaLnBrk="1" latinLnBrk="0" hangingPunct="1">
              <a:spcBef>
                <a:spcPts val="200"/>
              </a:spcBef>
              <a:buClr>
                <a:schemeClr val="tx2"/>
              </a:buClr>
              <a:defRPr/>
            </a:lvl3pPr>
            <a:lvl4pPr marL="810000" indent="-270000" eaLnBrk="1" latinLnBrk="0" hangingPunct="1">
              <a:spcBef>
                <a:spcPts val="200"/>
              </a:spcBef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08000" rIns="180000" bIns="108000" anchor="t" anchorCtr="0">
            <a:normAutofit/>
          </a:bodyPr>
          <a:lstStyle/>
          <a:p>
            <a:r>
              <a:rPr lang="en-US" noProof="0" dirty="0" smtClean="0"/>
              <a:t>General Title</a:t>
            </a:r>
            <a:endParaRPr lang="en-US" noProof="0" dirty="0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539750" y="1439863"/>
            <a:ext cx="822960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8000" tIns="82800" rIns="198000" bIns="82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" name="Image 1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56" y="5705475"/>
            <a:ext cx="10937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65" r:id="rId5"/>
  </p:sldLayoutIdLst>
  <p:transition advClick="0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 kern="1200">
          <a:solidFill>
            <a:srgbClr val="D9D9D9"/>
          </a:solidFill>
          <a:latin typeface="Calibri Light" panose="020F030202020403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2pPr>
      <a:lvl3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3pPr>
      <a:lvl4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4pPr>
      <a:lvl5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5pPr>
      <a:lvl6pPr marL="457200" algn="l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6pPr>
      <a:lvl7pPr marL="914400" algn="l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7pPr>
      <a:lvl8pPr marL="1371600" algn="l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8pPr>
      <a:lvl9pPr marL="1828800" algn="l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rgbClr val="D9D9D9"/>
          </a:solidFill>
          <a:latin typeface="Calibri Light" pitchFamily="34" charset="0"/>
          <a:cs typeface="Arial" charset="0"/>
        </a:defRPr>
      </a:lvl9pPr>
    </p:titleStyle>
    <p:bodyStyle>
      <a:lvl1pPr marL="179388" indent="-250825" algn="l" rtl="0" eaLnBrk="0" fontAlgn="base" hangingPunct="0">
        <a:spcBef>
          <a:spcPts val="3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400" kern="1200">
          <a:solidFill>
            <a:schemeClr val="tx2"/>
          </a:solidFill>
          <a:latin typeface="Calibri Light" panose="020F0302020204030204" pitchFamily="34" charset="0"/>
          <a:ea typeface="+mn-ea"/>
          <a:cs typeface="Arial" panose="020B0604020202020204" pitchFamily="34" charset="0"/>
        </a:defRPr>
      </a:lvl1pPr>
      <a:lvl2pPr marL="466725" indent="-215900" algn="l" rtl="0" eaLnBrk="0" fontAlgn="base" hangingPunct="0">
        <a:spcBef>
          <a:spcPts val="3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Calibri Light" panose="020F0302020204030204" pitchFamily="34" charset="0"/>
          <a:ea typeface="+mn-ea"/>
          <a:cs typeface="Arial" panose="020B0604020202020204" pitchFamily="34" charset="0"/>
        </a:defRPr>
      </a:lvl2pPr>
      <a:lvl3pPr marL="682625" indent="-215900" algn="l" rtl="0" eaLnBrk="0" fontAlgn="base" hangingPunct="0">
        <a:spcBef>
          <a:spcPts val="3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ern="1200">
          <a:solidFill>
            <a:schemeClr val="tx2"/>
          </a:solidFill>
          <a:latin typeface="Calibri Light" panose="020F0302020204030204" pitchFamily="34" charset="0"/>
          <a:ea typeface="+mn-ea"/>
          <a:cs typeface="Arial" panose="020B0604020202020204" pitchFamily="34" charset="0"/>
        </a:defRPr>
      </a:lvl3pPr>
      <a:lvl4pPr marL="898525" indent="-228600" algn="l" rtl="0" eaLnBrk="0" fontAlgn="base" hangingPunct="0">
        <a:spcBef>
          <a:spcPts val="300"/>
        </a:spcBef>
        <a:spcAft>
          <a:spcPct val="0"/>
        </a:spcAft>
        <a:buClr>
          <a:srgbClr val="009BD3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Arial" panose="020B0604020202020204" pitchFamily="34" charset="0"/>
        </a:defRPr>
      </a:lvl4pPr>
      <a:lvl5pPr marL="898525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Arial" panose="020B0604020202020204" pitchFamily="34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tags" Target="../tags/tag35.xml"/><Relationship Id="rId16" Type="http://schemas.openxmlformats.org/officeDocument/2006/relationships/image" Target="../media/image33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8.png"/><Relationship Id="rId5" Type="http://schemas.openxmlformats.org/officeDocument/2006/relationships/tags" Target="../tags/tag38.xml"/><Relationship Id="rId15" Type="http://schemas.openxmlformats.org/officeDocument/2006/relationships/image" Target="../media/image32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3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4.xml"/><Relationship Id="rId7" Type="http://schemas.openxmlformats.org/officeDocument/2006/relationships/image" Target="../media/image3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tags" Target="../tags/tag45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48.xml"/><Relationship Id="rId7" Type="http://schemas.openxmlformats.org/officeDocument/2006/relationships/image" Target="../media/image4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49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52.xml"/><Relationship Id="rId7" Type="http://schemas.openxmlformats.org/officeDocument/2006/relationships/image" Target="../media/image47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3.pn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52.png"/><Relationship Id="rId2" Type="http://schemas.openxmlformats.org/officeDocument/2006/relationships/tags" Target="../tags/tag55.xml"/><Relationship Id="rId16" Type="http://schemas.openxmlformats.org/officeDocument/2006/relationships/image" Target="../media/image56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51.png"/><Relationship Id="rId5" Type="http://schemas.openxmlformats.org/officeDocument/2006/relationships/tags" Target="../tags/tag58.xml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tags" Target="../tags/tag57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65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6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2.png"/><Relationship Id="rId5" Type="http://schemas.openxmlformats.org/officeDocument/2006/relationships/tags" Target="../tags/tag67.xml"/><Relationship Id="rId10" Type="http://schemas.openxmlformats.org/officeDocument/2006/relationships/image" Target="../media/image61.png"/><Relationship Id="rId4" Type="http://schemas.openxmlformats.org/officeDocument/2006/relationships/tags" Target="../tags/tag66.xml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8.png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67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66.png"/><Relationship Id="rId5" Type="http://schemas.openxmlformats.org/officeDocument/2006/relationships/tags" Target="../tags/tag72.xml"/><Relationship Id="rId10" Type="http://schemas.openxmlformats.org/officeDocument/2006/relationships/image" Target="../media/image65.png"/><Relationship Id="rId4" Type="http://schemas.openxmlformats.org/officeDocument/2006/relationships/tags" Target="../tags/tag71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77.xml"/><Relationship Id="rId7" Type="http://schemas.openxmlformats.org/officeDocument/2006/relationships/image" Target="../media/image70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tags" Target="../tags/tag78.xml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tags" Target="../tags/tag8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8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77.png"/><Relationship Id="rId5" Type="http://schemas.openxmlformats.org/officeDocument/2006/relationships/tags" Target="../tags/tag83.xml"/><Relationship Id="rId10" Type="http://schemas.openxmlformats.org/officeDocument/2006/relationships/image" Target="../media/image76.png"/><Relationship Id="rId4" Type="http://schemas.openxmlformats.org/officeDocument/2006/relationships/tags" Target="../tags/tag82.xml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88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emf"/><Relationship Id="rId7" Type="http://schemas.openxmlformats.org/officeDocument/2006/relationships/image" Target="../media/image103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Relationship Id="rId9" Type="http://schemas.openxmlformats.org/officeDocument/2006/relationships/image" Target="../media/image10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6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4.png"/><Relationship Id="rId5" Type="http://schemas.openxmlformats.org/officeDocument/2006/relationships/tags" Target="../tags/tag14.xml"/><Relationship Id="rId10" Type="http://schemas.openxmlformats.org/officeDocument/2006/relationships/image" Target="../media/image13.png"/><Relationship Id="rId4" Type="http://schemas.openxmlformats.org/officeDocument/2006/relationships/tags" Target="../tags/tag13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microsoft.com/office/2007/relationships/hdphoto" Target="../media/hdphoto1.wdp"/><Relationship Id="rId7" Type="http://schemas.openxmlformats.org/officeDocument/2006/relationships/image" Target="../media/image125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image" Target="../media/image130.emf"/><Relationship Id="rId7" Type="http://schemas.openxmlformats.org/officeDocument/2006/relationships/image" Target="../media/image134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emf"/><Relationship Id="rId11" Type="http://schemas.openxmlformats.org/officeDocument/2006/relationships/image" Target="../media/image138.emf"/><Relationship Id="rId5" Type="http://schemas.openxmlformats.org/officeDocument/2006/relationships/image" Target="../media/image132.emf"/><Relationship Id="rId10" Type="http://schemas.openxmlformats.org/officeDocument/2006/relationships/image" Target="../media/image137.emf"/><Relationship Id="rId4" Type="http://schemas.openxmlformats.org/officeDocument/2006/relationships/image" Target="../media/image131.emf"/><Relationship Id="rId9" Type="http://schemas.openxmlformats.org/officeDocument/2006/relationships/image" Target="../media/image13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emf"/><Relationship Id="rId4" Type="http://schemas.openxmlformats.org/officeDocument/2006/relationships/image" Target="../media/image13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emf"/><Relationship Id="rId4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tags" Target="../tags/tag92.xml"/><Relationship Id="rId7" Type="http://schemas.openxmlformats.org/officeDocument/2006/relationships/notesSlide" Target="../notesSlides/notesSlide32.xml"/><Relationship Id="rId12" Type="http://schemas.openxmlformats.org/officeDocument/2006/relationships/image" Target="../media/image168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7.png"/><Relationship Id="rId5" Type="http://schemas.openxmlformats.org/officeDocument/2006/relationships/tags" Target="../tags/tag94.xml"/><Relationship Id="rId10" Type="http://schemas.openxmlformats.org/officeDocument/2006/relationships/image" Target="../media/image166.png"/><Relationship Id="rId4" Type="http://schemas.openxmlformats.org/officeDocument/2006/relationships/tags" Target="../tags/tag93.xml"/><Relationship Id="rId9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tags" Target="../tags/tag97.xml"/><Relationship Id="rId7" Type="http://schemas.openxmlformats.org/officeDocument/2006/relationships/image" Target="../media/image171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70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17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6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65.png"/><Relationship Id="rId5" Type="http://schemas.openxmlformats.org/officeDocument/2006/relationships/image" Target="../media/image175.png"/><Relationship Id="rId4" Type="http://schemas.openxmlformats.org/officeDocument/2006/relationships/notesSlide" Target="../notesSlides/notesSlide3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83.png"/><Relationship Id="rId3" Type="http://schemas.openxmlformats.org/officeDocument/2006/relationships/tags" Target="../tags/tag102.xml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notesSlide" Target="../notesSlides/notesSlide35.xml"/><Relationship Id="rId11" Type="http://schemas.openxmlformats.org/officeDocument/2006/relationships/image" Target="../media/image18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0.png"/><Relationship Id="rId4" Type="http://schemas.openxmlformats.org/officeDocument/2006/relationships/tags" Target="../tags/tag103.xml"/><Relationship Id="rId9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3" Type="http://schemas.openxmlformats.org/officeDocument/2006/relationships/tags" Target="../tags/tag106.xml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18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7.png"/><Relationship Id="rId4" Type="http://schemas.openxmlformats.org/officeDocument/2006/relationships/tags" Target="../tags/tag107.xml"/><Relationship Id="rId9" Type="http://schemas.openxmlformats.org/officeDocument/2006/relationships/image" Target="../media/image1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tags" Target="../tags/tag110.xml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notesSlide" Target="../notesSlides/notesSlide38.xml"/><Relationship Id="rId10" Type="http://schemas.openxmlformats.org/officeDocument/2006/relationships/image" Target="../media/image19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3" Type="http://schemas.openxmlformats.org/officeDocument/2006/relationships/tags" Target="../tags/tag113.xml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39.xml"/><Relationship Id="rId11" Type="http://schemas.openxmlformats.org/officeDocument/2006/relationships/image" Target="../media/image20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5.png"/><Relationship Id="rId4" Type="http://schemas.openxmlformats.org/officeDocument/2006/relationships/tags" Target="../tags/tag114.xml"/><Relationship Id="rId9" Type="http://schemas.openxmlformats.org/officeDocument/2006/relationships/image" Target="../media/image20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1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2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image" Target="../media/image6.png"/><Relationship Id="rId3" Type="http://schemas.openxmlformats.org/officeDocument/2006/relationships/tags" Target="../tags/tag20.xml"/><Relationship Id="rId21" Type="http://schemas.openxmlformats.org/officeDocument/2006/relationships/image" Target="../media/image23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20.png"/><Relationship Id="rId2" Type="http://schemas.openxmlformats.org/officeDocument/2006/relationships/tags" Target="../tags/tag19.xml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22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26.png"/><Relationship Id="rId5" Type="http://schemas.openxmlformats.org/officeDocument/2006/relationships/tags" Target="../tags/tag22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5.png"/><Relationship Id="rId10" Type="http://schemas.openxmlformats.org/officeDocument/2006/relationships/tags" Target="../tags/tag27.xml"/><Relationship Id="rId19" Type="http://schemas.openxmlformats.org/officeDocument/2006/relationships/image" Target="../media/image21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9038" y="1268413"/>
            <a:ext cx="6896100" cy="113506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rgbClr val="F2F2F2"/>
                </a:solidFill>
                <a:cs typeface="Arial" charset="0"/>
              </a:rPr>
              <a:t>SPH Fluids in Computer Graphics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6500" y="2676525"/>
            <a:ext cx="6858000" cy="1976438"/>
          </a:xfrm>
        </p:spPr>
        <p:txBody>
          <a:bodyPr lIns="91440" tIns="45720" rIns="91440" bIns="45720">
            <a:normAutofit/>
          </a:bodyPr>
          <a:lstStyle/>
          <a:p>
            <a:pPr algn="l" eaLnBrk="1" hangingPunct="1">
              <a:buSzPct val="76000"/>
              <a:tabLst>
                <a:tab pos="2514600" algn="r"/>
                <a:tab pos="2693988" algn="l"/>
              </a:tabLst>
              <a:defRPr/>
            </a:pPr>
            <a:r>
              <a:rPr lang="en-US" smtClean="0">
                <a:solidFill>
                  <a:schemeClr val="tx2"/>
                </a:solidFill>
                <a:cs typeface="Arial" charset="0"/>
              </a:rPr>
              <a:t>	</a:t>
            </a:r>
            <a:r>
              <a:rPr lang="en-US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Markus Ihmsen</a:t>
            </a:r>
            <a:r>
              <a:rPr lang="en-US" smtClean="0">
                <a:solidFill>
                  <a:schemeClr val="tx2"/>
                </a:solidFill>
                <a:cs typeface="Arial" charset="0"/>
              </a:rPr>
              <a:t>	-   University of Freiburg</a:t>
            </a:r>
          </a:p>
          <a:p>
            <a:pPr algn="l" eaLnBrk="1" hangingPunct="1">
              <a:buSzPct val="76000"/>
              <a:tabLst>
                <a:tab pos="2514600" algn="r"/>
                <a:tab pos="2693988" algn="l"/>
              </a:tabLst>
              <a:defRPr/>
            </a:pPr>
            <a:r>
              <a:rPr lang="en-US" smtClean="0">
                <a:solidFill>
                  <a:schemeClr val="tx2"/>
                </a:solidFill>
                <a:cs typeface="Arial" charset="0"/>
              </a:rPr>
              <a:t>	</a:t>
            </a:r>
            <a:r>
              <a:rPr lang="en-US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Jens Orthmann</a:t>
            </a:r>
            <a:r>
              <a:rPr lang="en-US" smtClean="0">
                <a:solidFill>
                  <a:schemeClr val="tx2"/>
                </a:solidFill>
                <a:cs typeface="Arial" charset="0"/>
              </a:rPr>
              <a:t>	-   University of Siegen</a:t>
            </a:r>
          </a:p>
          <a:p>
            <a:pPr algn="l" eaLnBrk="1" hangingPunct="1">
              <a:buSzPct val="76000"/>
              <a:tabLst>
                <a:tab pos="2514600" algn="r"/>
                <a:tab pos="2693988" algn="l"/>
              </a:tabLst>
              <a:defRPr/>
            </a:pPr>
            <a:r>
              <a:rPr lang="en-US" smtClean="0">
                <a:solidFill>
                  <a:schemeClr val="tx2"/>
                </a:solidFill>
                <a:cs typeface="Arial" charset="0"/>
              </a:rPr>
              <a:t>	</a:t>
            </a:r>
            <a:r>
              <a:rPr lang="en-US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Barbara Solenthaler</a:t>
            </a:r>
            <a:r>
              <a:rPr lang="en-US" smtClean="0">
                <a:solidFill>
                  <a:schemeClr val="tx2"/>
                </a:solidFill>
                <a:cs typeface="Arial" charset="0"/>
              </a:rPr>
              <a:t>	-   ETH Zürich</a:t>
            </a:r>
          </a:p>
          <a:p>
            <a:pPr algn="l" eaLnBrk="1" hangingPunct="1">
              <a:buSzPct val="76000"/>
              <a:tabLst>
                <a:tab pos="2514600" algn="r"/>
                <a:tab pos="2693988" algn="l"/>
              </a:tabLst>
              <a:defRPr/>
            </a:pPr>
            <a:r>
              <a:rPr lang="en-US" smtClean="0">
                <a:solidFill>
                  <a:schemeClr val="tx2"/>
                </a:solidFill>
                <a:cs typeface="Arial" charset="0"/>
              </a:rPr>
              <a:t>	</a:t>
            </a:r>
            <a:r>
              <a:rPr lang="en-US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Andreas Kolb</a:t>
            </a:r>
            <a:r>
              <a:rPr lang="en-US" smtClean="0">
                <a:solidFill>
                  <a:schemeClr val="tx2"/>
                </a:solidFill>
                <a:cs typeface="Arial" charset="0"/>
              </a:rPr>
              <a:t>	-   University of Siegen</a:t>
            </a:r>
          </a:p>
          <a:p>
            <a:pPr algn="l" eaLnBrk="1" hangingPunct="1">
              <a:buSzPct val="76000"/>
              <a:tabLst>
                <a:tab pos="2514600" algn="r"/>
                <a:tab pos="2693988" algn="l"/>
              </a:tabLst>
              <a:defRPr/>
            </a:pPr>
            <a:r>
              <a:rPr lang="en-US" smtClean="0">
                <a:solidFill>
                  <a:schemeClr val="tx2"/>
                </a:solidFill>
                <a:cs typeface="Arial" charset="0"/>
              </a:rPr>
              <a:t>	</a:t>
            </a:r>
            <a:r>
              <a:rPr lang="en-US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Matthias Teschner</a:t>
            </a:r>
            <a:r>
              <a:rPr lang="en-US" smtClean="0">
                <a:solidFill>
                  <a:schemeClr val="tx2"/>
                </a:solidFill>
                <a:cs typeface="Arial" charset="0"/>
              </a:rPr>
              <a:t>	-   University of Freiburg</a:t>
            </a:r>
            <a:endParaRPr lang="en-US" baseline="30000" smtClean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lnSpc>
                <a:spcPct val="95000"/>
              </a:lnSpc>
              <a:buSzPct val="76000"/>
              <a:tabLst>
                <a:tab pos="2514600" algn="r"/>
                <a:tab pos="2693988" algn="l"/>
              </a:tabLst>
              <a:defRPr/>
            </a:pPr>
            <a:endParaRPr lang="en-US" baseline="30000" smtClean="0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85000"/>
                  </a:schemeClr>
                </a:solidFill>
              </a:rPr>
              <a:t>Spatial Derivatives with SPH</a:t>
            </a:r>
            <a:endParaRPr lang="de-D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39863"/>
            <a:ext cx="8212137" cy="5027612"/>
          </a:xfrm>
        </p:spPr>
        <p:txBody>
          <a:bodyPr lIns="91440" tIns="45720" rIns="91440" bIns="45720"/>
          <a:lstStyle/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Original </a:t>
            </a:r>
            <a:r>
              <a:rPr lang="en-US" smtClean="0">
                <a:solidFill>
                  <a:srgbClr val="993300"/>
                </a:solidFill>
                <a:cs typeface="Arial" charset="0"/>
              </a:rPr>
              <a:t>approximations</a:t>
            </a: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Currently preferred </a:t>
            </a:r>
            <a:r>
              <a:rPr lang="en-US" smtClean="0">
                <a:solidFill>
                  <a:srgbClr val="993300"/>
                </a:solidFill>
                <a:cs typeface="Arial" charset="0"/>
              </a:rPr>
              <a:t>approximations</a:t>
            </a:r>
          </a:p>
        </p:txBody>
      </p:sp>
      <p:pic>
        <p:nvPicPr>
          <p:cNvPr id="37891" name="Picture 15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8063" y="1981200"/>
            <a:ext cx="27051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6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5350" y="2497138"/>
            <a:ext cx="2954338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7" descr="addin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30275" y="3505200"/>
            <a:ext cx="40814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9" descr="addin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050" y="4848225"/>
            <a:ext cx="39655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8" descr="addin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0563" y="4222750"/>
            <a:ext cx="35782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Fußzeilenplatzhalter 4"/>
          <p:cNvSpPr txBox="1">
            <a:spLocks noGrp="1"/>
          </p:cNvSpPr>
          <p:nvPr/>
        </p:nvSpPr>
        <p:spPr bwMode="auto">
          <a:xfrm>
            <a:off x="5665788" y="3416300"/>
            <a:ext cx="2098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5F5F5F"/>
                </a:solidFill>
                <a:latin typeface="Calibri Light" pitchFamily="34" charset="0"/>
                <a:ea typeface="Geneva"/>
                <a:cs typeface="Geneva"/>
              </a:rPr>
              <a:t>Preserves linear and </a:t>
            </a:r>
            <a:br>
              <a:rPr lang="en-US">
                <a:solidFill>
                  <a:srgbClr val="5F5F5F"/>
                </a:solidFill>
                <a:latin typeface="Calibri Light" pitchFamily="34" charset="0"/>
                <a:ea typeface="Geneva"/>
                <a:cs typeface="Geneva"/>
              </a:rPr>
            </a:br>
            <a:r>
              <a:rPr lang="en-US">
                <a:solidFill>
                  <a:srgbClr val="5F5F5F"/>
                </a:solidFill>
                <a:latin typeface="Calibri Light" pitchFamily="34" charset="0"/>
                <a:ea typeface="Geneva"/>
                <a:cs typeface="Geneva"/>
              </a:rPr>
              <a:t>angular momentum</a:t>
            </a:r>
          </a:p>
        </p:txBody>
      </p:sp>
      <p:sp>
        <p:nvSpPr>
          <p:cNvPr id="37897" name="Fußzeilenplatzhalter 4"/>
          <p:cNvSpPr txBox="1">
            <a:spLocks noGrp="1"/>
          </p:cNvSpPr>
          <p:nvPr/>
        </p:nvSpPr>
        <p:spPr bwMode="auto">
          <a:xfrm>
            <a:off x="5665788" y="4721225"/>
            <a:ext cx="2652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5F5F5F"/>
                </a:solidFill>
                <a:latin typeface="Calibri Light" pitchFamily="34" charset="0"/>
                <a:ea typeface="Geneva"/>
                <a:cs typeface="Geneva"/>
              </a:rPr>
              <a:t>More robust as it avoids </a:t>
            </a:r>
            <a:br>
              <a:rPr lang="en-US">
                <a:solidFill>
                  <a:srgbClr val="5F5F5F"/>
                </a:solidFill>
                <a:latin typeface="Calibri Light" pitchFamily="34" charset="0"/>
                <a:ea typeface="Geneva"/>
                <a:cs typeface="Geneva"/>
              </a:rPr>
            </a:br>
            <a:r>
              <a:rPr lang="en-US">
                <a:solidFill>
                  <a:srgbClr val="5F5F5F"/>
                </a:solidFill>
                <a:latin typeface="Calibri Light" pitchFamily="34" charset="0"/>
                <a:ea typeface="Geneva"/>
                <a:cs typeface="Geneva"/>
              </a:rPr>
              <a:t>the second derivative of W</a:t>
            </a:r>
          </a:p>
        </p:txBody>
      </p:sp>
      <p:pic>
        <p:nvPicPr>
          <p:cNvPr id="37898" name="Picture 20" descr="addin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88271" y="5853113"/>
            <a:ext cx="1549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21" descr="addin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05971" y="5861050"/>
            <a:ext cx="1639888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22" descr="addin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77646" y="5926138"/>
            <a:ext cx="14462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Fußzeilenplatzhalter 4"/>
          <p:cNvSpPr txBox="1">
            <a:spLocks noGrp="1"/>
          </p:cNvSpPr>
          <p:nvPr/>
        </p:nvSpPr>
        <p:spPr bwMode="auto">
          <a:xfrm>
            <a:off x="5665788" y="420687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5F5F5F"/>
                </a:solidFill>
                <a:latin typeface="Calibri Light" pitchFamily="34" charset="0"/>
                <a:ea typeface="Geneva"/>
                <a:cs typeface="Geneva"/>
              </a:rPr>
              <a:t>Sampling independent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cs typeface="Arial" charset="0"/>
              </a:rPr>
              <a:t>Momentum Equation – SPH Discretization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39863"/>
            <a:ext cx="8229600" cy="4937125"/>
          </a:xfrm>
        </p:spPr>
        <p:txBody>
          <a:bodyPr lIns="91440" tIns="45720" rIns="91440" bIns="45720"/>
          <a:lstStyle/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Navier-Stokes</a:t>
            </a: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Density </a:t>
            </a: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Pressure acceleration</a:t>
            </a: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Viscosity acceleration</a:t>
            </a: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</p:txBody>
      </p:sp>
      <p:pic>
        <p:nvPicPr>
          <p:cNvPr id="39939" name="Picture 12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9363" y="4572000"/>
            <a:ext cx="411003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3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5397500"/>
            <a:ext cx="41941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 descr="addin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4175" y="3873500"/>
            <a:ext cx="18478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0" descr="addin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8513" y="1887538"/>
            <a:ext cx="7146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85000"/>
                  </a:schemeClr>
                </a:solidFill>
              </a:rPr>
              <a:t>Simple SPH Fluid Solver</a:t>
            </a:r>
            <a:endParaRPr lang="de-D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986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39863"/>
            <a:ext cx="8212137" cy="5027612"/>
          </a:xfrm>
        </p:spPr>
        <p:txBody>
          <a:bodyPr lIns="91440" tIns="45720" rIns="91440" bIns="45720"/>
          <a:lstStyle/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Find all neighbors    of particle</a:t>
            </a: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Compute density</a:t>
            </a: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Compute pressure     </a:t>
            </a: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Compute accelerations</a:t>
            </a: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Update velocity and position</a:t>
            </a:r>
          </a:p>
        </p:txBody>
      </p:sp>
      <p:pic>
        <p:nvPicPr>
          <p:cNvPr id="41987" name="Picture 8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9588" y="1577975"/>
            <a:ext cx="11588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9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8988" y="1587500"/>
            <a:ext cx="762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1" descr="addin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2425700"/>
            <a:ext cx="220663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0" descr="addin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28950" y="2039938"/>
            <a:ext cx="2079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Topics / Research Challenges</a:t>
            </a:r>
          </a:p>
        </p:txBody>
      </p:sp>
      <p:sp>
        <p:nvSpPr>
          <p:cNvPr id="44034" name="Rectangle 3"/>
          <p:cNvSpPr>
            <a:spLocks/>
          </p:cNvSpPr>
          <p:nvPr/>
        </p:nvSpPr>
        <p:spPr bwMode="auto">
          <a:xfrm>
            <a:off x="468313" y="1439863"/>
            <a:ext cx="821213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SPH fluid solver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2"/>
                </a:solidFill>
                <a:latin typeface="Calibri Light" pitchFamily="34" charset="0"/>
              </a:rPr>
              <a:t>Neighborhood </a:t>
            </a:r>
            <a:r>
              <a:rPr lang="en-US" sz="2400" b="1" dirty="0">
                <a:solidFill>
                  <a:schemeClr val="tx2"/>
                </a:solidFill>
                <a:latin typeface="Calibri Light" pitchFamily="34" charset="0"/>
              </a:rPr>
              <a:t>query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Incompressibility / pressure computation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Boundary 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handling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Multiple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phases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Multi-resolution</a:t>
            </a:r>
            <a:endParaRPr lang="en-US" sz="2400" dirty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Surface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r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econstruction and rendering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the computation of SPH sums, each </a:t>
            </a:r>
            <a:r>
              <a:rPr lang="en-US" dirty="0" smtClean="0"/>
              <a:t>particle needs </a:t>
            </a:r>
            <a:r>
              <a:rPr lang="en-US" dirty="0"/>
              <a:t>to know </a:t>
            </a:r>
            <a:r>
              <a:rPr lang="en-US" dirty="0" smtClean="0"/>
              <a:t>     30-40 </a:t>
            </a:r>
            <a:r>
              <a:rPr lang="en-US" dirty="0"/>
              <a:t>neighbors in each </a:t>
            </a:r>
            <a:r>
              <a:rPr lang="en-US" dirty="0" smtClean="0"/>
              <a:t>simulation </a:t>
            </a:r>
            <a:r>
              <a:rPr lang="en-US" dirty="0"/>
              <a:t>step</a:t>
            </a:r>
            <a:endParaRPr lang="en-US" dirty="0">
              <a:solidFill>
                <a:srgbClr val="993300"/>
              </a:solidFill>
            </a:endParaRPr>
          </a:p>
          <a:p>
            <a:r>
              <a:rPr lang="en-US" dirty="0" smtClean="0"/>
              <a:t>Current </a:t>
            </a:r>
            <a:r>
              <a:rPr lang="en-US" dirty="0"/>
              <a:t>scenarios</a:t>
            </a:r>
          </a:p>
          <a:p>
            <a:pPr lvl="1"/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100 </a:t>
            </a:r>
            <a:r>
              <a:rPr lang="en-US" dirty="0"/>
              <a:t>million fluid particles</a:t>
            </a:r>
          </a:p>
          <a:p>
            <a:pPr lvl="1"/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3 </a:t>
            </a:r>
            <a:r>
              <a:rPr lang="en-US" dirty="0"/>
              <a:t>billion </a:t>
            </a:r>
            <a:r>
              <a:rPr lang="en-US" dirty="0" smtClean="0"/>
              <a:t>neighbors per simulation step</a:t>
            </a:r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fficient </a:t>
            </a:r>
            <a:r>
              <a:rPr lang="en-US" dirty="0"/>
              <a:t>construction and processing of </a:t>
            </a:r>
            <a:r>
              <a:rPr lang="en-US" dirty="0" smtClean="0"/>
              <a:t>dynamically </a:t>
            </a:r>
            <a:r>
              <a:rPr lang="en-US" dirty="0"/>
              <a:t>changing neighbor sets is </a:t>
            </a:r>
            <a:r>
              <a:rPr lang="en-US" dirty="0">
                <a:solidFill>
                  <a:srgbClr val="993300"/>
                </a:solidFill>
              </a:rPr>
              <a:t>essential</a:t>
            </a:r>
          </a:p>
        </p:txBody>
      </p:sp>
      <p:sp>
        <p:nvSpPr>
          <p:cNvPr id="338947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Neighbor Search</a:t>
            </a:r>
          </a:p>
        </p:txBody>
      </p:sp>
    </p:spTree>
    <p:extLst>
      <p:ext uri="{BB962C8B-B14F-4D97-AF65-F5344CB8AC3E}">
        <p14:creationId xmlns:p14="http://schemas.microsoft.com/office/powerpoint/2010/main" val="23940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  <a:endParaRPr lang="de-DE" dirty="0"/>
          </a:p>
        </p:txBody>
      </p:sp>
      <p:sp>
        <p:nvSpPr>
          <p:cNvPr id="283651" name="Rectangle 3"/>
          <p:cNvSpPr>
            <a:spLocks noGrp="1"/>
          </p:cNvSpPr>
          <p:nvPr>
            <p:ph type="body" idx="1"/>
          </p:nvPr>
        </p:nvSpPr>
        <p:spPr>
          <a:xfrm>
            <a:off x="468313" y="1440000"/>
            <a:ext cx="8004175" cy="5027612"/>
          </a:xfrm>
        </p:spPr>
        <p:txBody>
          <a:bodyPr/>
          <a:lstStyle/>
          <a:p>
            <a:r>
              <a:rPr lang="en-US" dirty="0"/>
              <a:t>SPH computes sums </a:t>
            </a:r>
          </a:p>
          <a:p>
            <a:pPr lvl="1"/>
            <a:r>
              <a:rPr lang="en-US" dirty="0">
                <a:solidFill>
                  <a:srgbClr val="993300"/>
                </a:solidFill>
              </a:rPr>
              <a:t>D</a:t>
            </a:r>
            <a:r>
              <a:rPr lang="en-US" dirty="0" smtClean="0">
                <a:solidFill>
                  <a:srgbClr val="993300"/>
                </a:solidFill>
              </a:rPr>
              <a:t>ynamically </a:t>
            </a:r>
            <a:r>
              <a:rPr lang="en-US" dirty="0">
                <a:solidFill>
                  <a:srgbClr val="993300"/>
                </a:solidFill>
              </a:rPr>
              <a:t>changing sets of neighboring particles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emporal </a:t>
            </a:r>
            <a:r>
              <a:rPr lang="en-US" dirty="0"/>
              <a:t>coherence</a:t>
            </a:r>
          </a:p>
          <a:p>
            <a:r>
              <a:rPr lang="en-US" dirty="0" smtClean="0"/>
              <a:t>Spatial </a:t>
            </a:r>
            <a:r>
              <a:rPr lang="en-US" dirty="0"/>
              <a:t>data structures accelerate the neighbor search</a:t>
            </a:r>
          </a:p>
          <a:p>
            <a:pPr lvl="1"/>
            <a:r>
              <a:rPr lang="en-US" dirty="0" smtClean="0"/>
              <a:t>Fast </a:t>
            </a:r>
            <a:r>
              <a:rPr lang="en-US" dirty="0"/>
              <a:t>query</a:t>
            </a:r>
          </a:p>
          <a:p>
            <a:pPr lvl="1"/>
            <a:r>
              <a:rPr lang="en-US" dirty="0" smtClean="0">
                <a:solidFill>
                  <a:srgbClr val="993300"/>
                </a:solidFill>
              </a:rPr>
              <a:t>Fast </a:t>
            </a:r>
            <a:r>
              <a:rPr lang="en-US" dirty="0">
                <a:solidFill>
                  <a:srgbClr val="993300"/>
                </a:solidFill>
              </a:rPr>
              <a:t>generation</a:t>
            </a:r>
            <a:r>
              <a:rPr lang="en-US" dirty="0"/>
              <a:t> </a:t>
            </a:r>
            <a:r>
              <a:rPr lang="en-US" dirty="0" smtClean="0"/>
              <a:t>- each </a:t>
            </a:r>
            <a:r>
              <a:rPr lang="en-US" dirty="0"/>
              <a:t>simulation </a:t>
            </a:r>
            <a:r>
              <a:rPr lang="en-US" dirty="0" smtClean="0"/>
              <a:t>step</a:t>
            </a:r>
            <a:endParaRPr lang="en-US" dirty="0"/>
          </a:p>
          <a:p>
            <a:pPr lvl="1"/>
            <a:r>
              <a:rPr lang="en-US" dirty="0">
                <a:solidFill>
                  <a:srgbClr val="993300"/>
                </a:solidFill>
              </a:rPr>
              <a:t>sparsely, non-uniformly filled simulation domain</a:t>
            </a:r>
            <a:r>
              <a:rPr lang="en-US" dirty="0"/>
              <a:t> </a:t>
            </a:r>
          </a:p>
          <a:p>
            <a:r>
              <a:rPr lang="en-US" dirty="0" smtClean="0"/>
              <a:t>Similarities </a:t>
            </a:r>
            <a:r>
              <a:rPr lang="en-US" dirty="0"/>
              <a:t>to collision detection and </a:t>
            </a:r>
            <a:r>
              <a:rPr lang="en-US" dirty="0" smtClean="0"/>
              <a:t>intersection </a:t>
            </a:r>
            <a:r>
              <a:rPr lang="en-US" dirty="0"/>
              <a:t>tests in </a:t>
            </a:r>
            <a:r>
              <a:rPr lang="en-US" dirty="0" err="1"/>
              <a:t>raytracing</a:t>
            </a:r>
            <a:endParaRPr lang="en-US" dirty="0"/>
          </a:p>
          <a:p>
            <a:pPr lvl="1"/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>
                <a:solidFill>
                  <a:srgbClr val="993300"/>
                </a:solidFill>
              </a:rPr>
              <a:t>cells adjacent to the cell </a:t>
            </a:r>
            <a:r>
              <a:rPr lang="en-US" dirty="0" smtClean="0">
                <a:solidFill>
                  <a:srgbClr val="993300"/>
                </a:solidFill>
              </a:rPr>
              <a:t> of </a:t>
            </a:r>
            <a:r>
              <a:rPr lang="en-US" dirty="0">
                <a:solidFill>
                  <a:srgbClr val="993300"/>
                </a:solidFill>
              </a:rPr>
              <a:t>a particle have to be accessed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35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  <a:endParaRPr lang="de-DE" dirty="0"/>
          </a:p>
        </p:txBody>
      </p:sp>
      <p:sp>
        <p:nvSpPr>
          <p:cNvPr id="285699" name="Rectangle 3"/>
          <p:cNvSpPr>
            <a:spLocks noGrp="1"/>
          </p:cNvSpPr>
          <p:nvPr>
            <p:ph type="body" idx="1"/>
          </p:nvPr>
        </p:nvSpPr>
        <p:spPr>
          <a:xfrm>
            <a:off x="468313" y="1440000"/>
            <a:ext cx="8478837" cy="5027612"/>
          </a:xfrm>
        </p:spPr>
        <p:txBody>
          <a:bodyPr>
            <a:normAutofit/>
          </a:bodyPr>
          <a:lstStyle/>
          <a:p>
            <a:r>
              <a:rPr lang="en-US" dirty="0"/>
              <a:t>Uniform grid </a:t>
            </a:r>
          </a:p>
          <a:p>
            <a:pPr lvl="1"/>
            <a:r>
              <a:rPr lang="en-US" dirty="0" smtClean="0"/>
              <a:t>E.g., [Mueller03, Harada07, Green08, Goswami11, Ihmsen11, Macklin13]</a:t>
            </a:r>
            <a:endParaRPr lang="en-US" dirty="0"/>
          </a:p>
          <a:p>
            <a:pPr lvl="1"/>
            <a:r>
              <a:rPr lang="en-US" dirty="0"/>
              <a:t>Generally preferred - construction in </a:t>
            </a:r>
            <a:r>
              <a:rPr lang="en-US" dirty="0" smtClean="0"/>
              <a:t>O(n</a:t>
            </a:r>
            <a:r>
              <a:rPr lang="en-US" dirty="0"/>
              <a:t>), access in </a:t>
            </a:r>
            <a:r>
              <a:rPr lang="en-US" dirty="0" smtClean="0"/>
              <a:t>O(1)</a:t>
            </a:r>
          </a:p>
          <a:p>
            <a:r>
              <a:rPr lang="en-US" dirty="0" smtClean="0"/>
              <a:t>Hierarchical </a:t>
            </a:r>
            <a:r>
              <a:rPr lang="en-US" dirty="0"/>
              <a:t>data structures </a:t>
            </a:r>
            <a:endParaRPr lang="en-US" dirty="0" smtClean="0"/>
          </a:p>
          <a:p>
            <a:pPr lvl="1"/>
            <a:r>
              <a:rPr lang="en-US" dirty="0" smtClean="0"/>
              <a:t>E.g., [Vermuri98, Keiser06, Adams07]</a:t>
            </a:r>
            <a:endParaRPr lang="en-US" dirty="0"/>
          </a:p>
          <a:p>
            <a:pPr lvl="1"/>
            <a:r>
              <a:rPr lang="en-US" dirty="0" smtClean="0"/>
              <a:t>Less efficient - construction </a:t>
            </a:r>
            <a:r>
              <a:rPr lang="en-US" dirty="0"/>
              <a:t>in </a:t>
            </a:r>
            <a:r>
              <a:rPr lang="en-US" dirty="0" smtClean="0"/>
              <a:t>O(n </a:t>
            </a:r>
            <a:r>
              <a:rPr lang="en-US" dirty="0"/>
              <a:t>log n), access in </a:t>
            </a:r>
            <a:r>
              <a:rPr lang="en-US" dirty="0" smtClean="0"/>
              <a:t>O(log </a:t>
            </a:r>
            <a:r>
              <a:rPr lang="en-US" dirty="0"/>
              <a:t>n)</a:t>
            </a:r>
          </a:p>
          <a:p>
            <a:r>
              <a:rPr lang="en-US" dirty="0" err="1" smtClean="0"/>
              <a:t>Verlet</a:t>
            </a:r>
            <a:r>
              <a:rPr lang="en-US" dirty="0" smtClean="0"/>
              <a:t> lists</a:t>
            </a:r>
          </a:p>
          <a:p>
            <a:pPr lvl="1"/>
            <a:r>
              <a:rPr lang="en-US" dirty="0" smtClean="0"/>
              <a:t>E.g., [Verlet67, Hieber07]</a:t>
            </a:r>
            <a:endParaRPr lang="en-US" dirty="0"/>
          </a:p>
          <a:p>
            <a:pPr lvl="1"/>
            <a:r>
              <a:rPr lang="en-US" dirty="0" smtClean="0"/>
              <a:t>Potential </a:t>
            </a:r>
            <a:r>
              <a:rPr lang="en-US" dirty="0"/>
              <a:t>neighbors </a:t>
            </a:r>
            <a:r>
              <a:rPr lang="en-US" dirty="0" smtClean="0"/>
              <a:t>computed </a:t>
            </a:r>
            <a:r>
              <a:rPr lang="en-US" dirty="0"/>
              <a:t>within </a:t>
            </a:r>
            <a:r>
              <a:rPr lang="en-US" dirty="0" smtClean="0"/>
              <a:t>larger </a:t>
            </a:r>
            <a:r>
              <a:rPr lang="en-US" dirty="0"/>
              <a:t>distance </a:t>
            </a:r>
            <a:r>
              <a:rPr lang="en-US" dirty="0" smtClean="0"/>
              <a:t>than actual support</a:t>
            </a:r>
            <a:endParaRPr lang="en-US" dirty="0"/>
          </a:p>
          <a:p>
            <a:pPr lvl="1"/>
            <a:r>
              <a:rPr lang="en-US" dirty="0" smtClean="0"/>
              <a:t>Potential </a:t>
            </a:r>
            <a:r>
              <a:rPr lang="en-US" dirty="0"/>
              <a:t>neighbors </a:t>
            </a:r>
            <a:r>
              <a:rPr lang="en-US" dirty="0" smtClean="0"/>
              <a:t>updated </a:t>
            </a:r>
            <a:r>
              <a:rPr lang="en-US" dirty="0"/>
              <a:t>every n-</a:t>
            </a:r>
            <a:r>
              <a:rPr lang="en-US" dirty="0" err="1"/>
              <a:t>th</a:t>
            </a:r>
            <a:r>
              <a:rPr lang="en-US" dirty="0"/>
              <a:t> simulation step</a:t>
            </a:r>
          </a:p>
          <a:p>
            <a:pPr lvl="1"/>
            <a:r>
              <a:rPr lang="en-US" dirty="0" smtClean="0"/>
              <a:t>Memory-intensive and slow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Cell </a:t>
            </a:r>
            <a:r>
              <a:rPr lang="en-US" dirty="0"/>
              <a:t>index c = k + l </a:t>
            </a:r>
            <a:r>
              <a:rPr lang="en-US" dirty="0">
                <a:cs typeface="Microsoft Sans Serif" panose="020B0604020202020204" pitchFamily="34" charset="0"/>
              </a:rPr>
              <a:t>·</a:t>
            </a:r>
            <a:r>
              <a:rPr lang="en-US" dirty="0"/>
              <a:t> K + m </a:t>
            </a:r>
            <a:r>
              <a:rPr lang="en-US" dirty="0">
                <a:cs typeface="Microsoft Sans Serif" panose="020B0604020202020204" pitchFamily="34" charset="0"/>
              </a:rPr>
              <a:t>·</a:t>
            </a:r>
            <a:r>
              <a:rPr lang="en-US" dirty="0"/>
              <a:t> K </a:t>
            </a:r>
            <a:r>
              <a:rPr lang="en-US" dirty="0">
                <a:cs typeface="Microsoft Sans Serif" panose="020B0604020202020204" pitchFamily="34" charset="0"/>
              </a:rPr>
              <a:t>·</a:t>
            </a:r>
            <a:r>
              <a:rPr lang="en-US" dirty="0"/>
              <a:t> L is computed for a particle</a:t>
            </a:r>
          </a:p>
          <a:p>
            <a:pPr lvl="1"/>
            <a:r>
              <a:rPr lang="en-US" dirty="0"/>
              <a:t>K and L denote the number of cells in x and y direction</a:t>
            </a:r>
          </a:p>
          <a:p>
            <a:r>
              <a:rPr lang="en-US" dirty="0" smtClean="0"/>
              <a:t>Particles </a:t>
            </a:r>
            <a:r>
              <a:rPr lang="en-US" dirty="0"/>
              <a:t>are sorted with respect to their cell index</a:t>
            </a:r>
          </a:p>
          <a:p>
            <a:pPr lvl="1"/>
            <a:r>
              <a:rPr lang="en-US" dirty="0"/>
              <a:t>e.g., radix sort, O(n)</a:t>
            </a:r>
          </a:p>
          <a:p>
            <a:r>
              <a:rPr lang="en-US" dirty="0" smtClean="0"/>
              <a:t>Each </a:t>
            </a:r>
            <a:r>
              <a:rPr lang="en-US" dirty="0"/>
              <a:t>grid cell ( k, l, m ) stores a reference to the first particle in the sorted list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7987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Sort – Uniform Grid</a:t>
            </a:r>
            <a:endParaRPr lang="en-US" dirty="0"/>
          </a:p>
        </p:txBody>
      </p:sp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5" y="3758240"/>
            <a:ext cx="46005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5767013" y="3753259"/>
            <a:ext cx="13363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uniform grid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5734374" y="4824822"/>
            <a:ext cx="20851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sorted particles with</a:t>
            </a:r>
            <a:b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their cell indices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Sorted </a:t>
            </a:r>
            <a:r>
              <a:rPr lang="en-US" dirty="0"/>
              <a:t>particle array is queried </a:t>
            </a:r>
          </a:p>
          <a:p>
            <a:r>
              <a:rPr lang="en-US" dirty="0" smtClean="0"/>
              <a:t>Particles </a:t>
            </a:r>
            <a:r>
              <a:rPr lang="en-US" dirty="0"/>
              <a:t>in the same cell are queried</a:t>
            </a:r>
          </a:p>
          <a:p>
            <a:r>
              <a:rPr lang="en-US" dirty="0" smtClean="0"/>
              <a:t>References </a:t>
            </a:r>
            <a:r>
              <a:rPr lang="en-US" dirty="0"/>
              <a:t>to particles of adjacent cells are obtained from the references stored in the </a:t>
            </a:r>
            <a:r>
              <a:rPr lang="en-US" dirty="0" smtClean="0"/>
              <a:t>uniform </a:t>
            </a:r>
            <a:r>
              <a:rPr lang="en-US" dirty="0"/>
              <a:t>grid</a:t>
            </a:r>
          </a:p>
          <a:p>
            <a:r>
              <a:rPr lang="en-US" dirty="0" smtClean="0"/>
              <a:t>Cache-hit </a:t>
            </a:r>
            <a:r>
              <a:rPr lang="en-US" dirty="0"/>
              <a:t>rate</a:t>
            </a:r>
          </a:p>
          <a:p>
            <a:pPr lvl="1"/>
            <a:r>
              <a:rPr lang="en-US" dirty="0" smtClean="0"/>
              <a:t>Particles </a:t>
            </a:r>
            <a:r>
              <a:rPr lang="en-US" dirty="0"/>
              <a:t>in the same cell are close in memory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Particles </a:t>
            </a:r>
            <a:r>
              <a:rPr lang="en-US" dirty="0">
                <a:solidFill>
                  <a:schemeClr val="accent6"/>
                </a:solidFill>
              </a:rPr>
              <a:t>of neighboring cells are not necessarily </a:t>
            </a:r>
            <a:r>
              <a:rPr lang="en-US" dirty="0" smtClean="0">
                <a:solidFill>
                  <a:schemeClr val="accent6"/>
                </a:solidFill>
              </a:rPr>
              <a:t>close </a:t>
            </a:r>
            <a:r>
              <a:rPr lang="en-US" dirty="0">
                <a:solidFill>
                  <a:schemeClr val="accent6"/>
                </a:solidFill>
              </a:rPr>
              <a:t>in memory </a:t>
            </a:r>
          </a:p>
          <a:p>
            <a:endParaRPr lang="en-US" dirty="0"/>
          </a:p>
        </p:txBody>
      </p:sp>
      <p:sp>
        <p:nvSpPr>
          <p:cNvPr id="302083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</a:t>
            </a:r>
            <a:r>
              <a:rPr lang="en-US" dirty="0" smtClean="0"/>
              <a:t>Sort </a:t>
            </a:r>
            <a:r>
              <a:rPr lang="en-US" dirty="0"/>
              <a:t>– </a:t>
            </a:r>
            <a:r>
              <a:rPr lang="en-US" dirty="0" smtClean="0"/>
              <a:t>Query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Particles </a:t>
            </a:r>
            <a:r>
              <a:rPr lang="en-US" dirty="0"/>
              <a:t>are sorted with</a:t>
            </a:r>
            <a:br>
              <a:rPr lang="en-US" dirty="0"/>
            </a:br>
            <a:r>
              <a:rPr lang="en-US" dirty="0"/>
              <a:t>respect </a:t>
            </a:r>
            <a:r>
              <a:rPr lang="en-US" dirty="0" smtClean="0"/>
              <a:t>to z-curve </a:t>
            </a:r>
            <a:r>
              <a:rPr lang="en-US" dirty="0"/>
              <a:t>index</a:t>
            </a:r>
          </a:p>
          <a:p>
            <a:r>
              <a:rPr lang="en-US" dirty="0" smtClean="0"/>
              <a:t>Improved </a:t>
            </a:r>
            <a:r>
              <a:rPr lang="en-US" dirty="0"/>
              <a:t>cache-hit rate</a:t>
            </a:r>
          </a:p>
          <a:p>
            <a:pPr lvl="1"/>
            <a:r>
              <a:rPr lang="en-US" dirty="0" smtClean="0"/>
              <a:t>Particles </a:t>
            </a:r>
            <a:r>
              <a:rPr lang="en-US" dirty="0"/>
              <a:t>in adjacent cells</a:t>
            </a:r>
            <a:br>
              <a:rPr lang="en-US" dirty="0"/>
            </a:br>
            <a:r>
              <a:rPr lang="en-US" dirty="0"/>
              <a:t>are close in memory</a:t>
            </a:r>
          </a:p>
          <a:p>
            <a:r>
              <a:rPr lang="en-US" dirty="0" smtClean="0"/>
              <a:t>Efficient </a:t>
            </a:r>
            <a:r>
              <a:rPr lang="en-US" dirty="0"/>
              <a:t>computation of</a:t>
            </a:r>
            <a:br>
              <a:rPr lang="en-US" dirty="0"/>
            </a:br>
            <a:r>
              <a:rPr lang="en-US" dirty="0"/>
              <a:t>z-curve indices possible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413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Z-Index Sort</a:t>
            </a:r>
          </a:p>
        </p:txBody>
      </p:sp>
      <p:pic>
        <p:nvPicPr>
          <p:cNvPr id="304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541463"/>
            <a:ext cx="3863975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3" name="Text Box 5"/>
          <p:cNvSpPr txBox="1">
            <a:spLocks noChangeArrowheads="1"/>
          </p:cNvSpPr>
          <p:nvPr/>
        </p:nvSpPr>
        <p:spPr bwMode="auto">
          <a:xfrm>
            <a:off x="6089650" y="5538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>
                <a:solidFill>
                  <a:srgbClr val="5F5F5F"/>
                </a:solidFill>
                <a:latin typeface="Microsoft Sans Serif" panose="020B0604020202020204" pitchFamily="34" charset="0"/>
              </a:rPr>
              <a:t>z-curve</a:t>
            </a:r>
            <a:endParaRPr lang="en-GB">
              <a:solidFill>
                <a:srgbClr val="5F5F5F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Topics / Research Challenges</a:t>
            </a:r>
          </a:p>
        </p:txBody>
      </p:sp>
      <p:sp>
        <p:nvSpPr>
          <p:cNvPr id="44034" name="Rectangle 3"/>
          <p:cNvSpPr>
            <a:spLocks/>
          </p:cNvSpPr>
          <p:nvPr/>
        </p:nvSpPr>
        <p:spPr bwMode="auto">
          <a:xfrm>
            <a:off x="468313" y="1439863"/>
            <a:ext cx="821213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2"/>
                </a:solidFill>
                <a:latin typeface="Calibri Light" pitchFamily="34" charset="0"/>
              </a:rPr>
              <a:t>SPH fluid solver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Neighborhood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query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Incompressibility / pressure computation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Boundary 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handling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Multiple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phases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Multi-resolution</a:t>
            </a:r>
            <a:endParaRPr lang="en-US" sz="2400" dirty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Surface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r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econstruction and rendering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Z-Index Sort - Reordering</a:t>
            </a:r>
          </a:p>
        </p:txBody>
      </p:sp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58938"/>
            <a:ext cx="429895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658938"/>
            <a:ext cx="429895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903288" y="4889500"/>
            <a:ext cx="27246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Particles </a:t>
            </a: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colored according</a:t>
            </a:r>
            <a:b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to their location in memory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5456238" y="4889500"/>
            <a:ext cx="24427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Spatial </a:t>
            </a: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compactness is </a:t>
            </a:r>
            <a:b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enforced using a z-curve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Topics / Research Challenges</a:t>
            </a:r>
          </a:p>
        </p:txBody>
      </p:sp>
      <p:sp>
        <p:nvSpPr>
          <p:cNvPr id="44034" name="Rectangle 3"/>
          <p:cNvSpPr>
            <a:spLocks/>
          </p:cNvSpPr>
          <p:nvPr/>
        </p:nvSpPr>
        <p:spPr bwMode="auto">
          <a:xfrm>
            <a:off x="468313" y="1439863"/>
            <a:ext cx="821213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SPH fluid solver </a:t>
            </a:r>
            <a:endParaRPr lang="en-US" sz="2400" dirty="0" smtClean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Neighborhood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query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/>
                </a:solidFill>
                <a:latin typeface="Calibri Light" pitchFamily="34" charset="0"/>
              </a:rPr>
              <a:t>Incompressibility / pressure computation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Boundary 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handling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Multiple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phases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Multi-resolution</a:t>
            </a:r>
            <a:endParaRPr lang="en-US" sz="2400" dirty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Surface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r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econstruction and rendering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Role of pressure forces</a:t>
            </a:r>
            <a:endParaRPr lang="en-US" dirty="0"/>
          </a:p>
          <a:p>
            <a:pPr lvl="1"/>
            <a:r>
              <a:rPr lang="en-US" dirty="0" smtClean="0"/>
              <a:t>Counteracts volume compression</a:t>
            </a:r>
          </a:p>
          <a:p>
            <a:pPr lvl="1"/>
            <a:r>
              <a:rPr lang="en-US" dirty="0" smtClean="0"/>
              <a:t>Acceleration </a:t>
            </a:r>
            <a:r>
              <a:rPr lang="en-US" dirty="0"/>
              <a:t>due to pressure </a:t>
            </a:r>
            <a:r>
              <a:rPr lang="en-US" dirty="0" smtClean="0"/>
              <a:t>differences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Incompressibility</a:t>
            </a:r>
          </a:p>
          <a:p>
            <a:pPr lvl="1"/>
            <a:r>
              <a:rPr lang="en-US" dirty="0" smtClean="0"/>
              <a:t>Is </a:t>
            </a:r>
            <a:r>
              <a:rPr lang="en-US" dirty="0">
                <a:solidFill>
                  <a:srgbClr val="993300"/>
                </a:solidFill>
              </a:rPr>
              <a:t>essential</a:t>
            </a:r>
            <a:r>
              <a:rPr lang="en-US" dirty="0"/>
              <a:t> for a realistic fluid behavior</a:t>
            </a:r>
          </a:p>
          <a:p>
            <a:pPr lvl="1"/>
            <a:r>
              <a:rPr lang="en-US" dirty="0" smtClean="0"/>
              <a:t>Inappropriate </a:t>
            </a:r>
            <a:r>
              <a:rPr lang="en-US" dirty="0"/>
              <a:t>compression leads, e.g</a:t>
            </a:r>
            <a:r>
              <a:rPr lang="en-US" dirty="0" smtClean="0"/>
              <a:t>., to </a:t>
            </a:r>
            <a:r>
              <a:rPr lang="en-US" dirty="0"/>
              <a:t>oscillations at the free surface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computationally </a:t>
            </a:r>
            <a:r>
              <a:rPr lang="en-US" dirty="0" smtClean="0"/>
              <a:t>expensive:</a:t>
            </a:r>
            <a:endParaRPr lang="en-US" dirty="0"/>
          </a:p>
          <a:p>
            <a:pPr lvl="2"/>
            <a:r>
              <a:rPr lang="en-US" dirty="0"/>
              <a:t>S</a:t>
            </a:r>
            <a:r>
              <a:rPr lang="en-US" dirty="0" smtClean="0"/>
              <a:t>imple </a:t>
            </a:r>
            <a:r>
              <a:rPr lang="en-US" dirty="0"/>
              <a:t>computations require small time steps</a:t>
            </a:r>
          </a:p>
          <a:p>
            <a:pPr lvl="2"/>
            <a:r>
              <a:rPr lang="en-US" dirty="0" smtClean="0"/>
              <a:t>Large </a:t>
            </a:r>
            <a:r>
              <a:rPr lang="en-US" dirty="0"/>
              <a:t>time steps require complex computations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73763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Non-iterative state-equation-based </a:t>
            </a:r>
          </a:p>
          <a:p>
            <a:pPr lvl="1"/>
            <a:r>
              <a:rPr lang="en-US" dirty="0" smtClean="0"/>
              <a:t>Compressible [Müller03]</a:t>
            </a:r>
          </a:p>
          <a:p>
            <a:pPr lvl="1"/>
            <a:r>
              <a:rPr lang="en-US" dirty="0" smtClean="0"/>
              <a:t>Weakly-compressible [Becker07]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 smtClean="0"/>
              <a:t>Iterative state-equation based</a:t>
            </a:r>
          </a:p>
          <a:p>
            <a:pPr lvl="1"/>
            <a:r>
              <a:rPr lang="en-US" dirty="0" smtClean="0"/>
              <a:t>PCISPH [Solenthaler09]</a:t>
            </a:r>
          </a:p>
          <a:p>
            <a:pPr lvl="1"/>
            <a:r>
              <a:rPr lang="en-US" dirty="0" smtClean="0"/>
              <a:t>Local Poisson SPH [He12]</a:t>
            </a:r>
          </a:p>
          <a:p>
            <a:pPr lvl="1"/>
            <a:r>
              <a:rPr lang="en-US" dirty="0" smtClean="0"/>
              <a:t>PBF [Macklin13]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Pressure projection</a:t>
            </a:r>
          </a:p>
          <a:p>
            <a:pPr lvl="1"/>
            <a:r>
              <a:rPr lang="en-US" dirty="0" smtClean="0"/>
              <a:t>Divergence free [Cummins99]</a:t>
            </a:r>
          </a:p>
          <a:p>
            <a:pPr lvl="1"/>
            <a:r>
              <a:rPr lang="en-US" dirty="0" smtClean="0"/>
              <a:t>Density invariant [Shao03]</a:t>
            </a:r>
          </a:p>
          <a:p>
            <a:pPr lvl="1"/>
            <a:r>
              <a:rPr lang="en-US" dirty="0" smtClean="0"/>
              <a:t>IISPH [Ihmsen13]</a:t>
            </a:r>
            <a:endParaRPr lang="en-US" dirty="0"/>
          </a:p>
          <a:p>
            <a:endParaRPr lang="en-US" dirty="0"/>
          </a:p>
        </p:txBody>
      </p:sp>
      <p:sp>
        <p:nvSpPr>
          <p:cNvPr id="373763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Computation -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/>
          </p:cNvSpPr>
          <p:nvPr>
            <p:ph type="body" idx="1"/>
          </p:nvPr>
        </p:nvSpPr>
        <p:spPr>
          <a:xfrm>
            <a:off x="468313" y="1440000"/>
            <a:ext cx="8415337" cy="4751387"/>
          </a:xfrm>
        </p:spPr>
        <p:txBody>
          <a:bodyPr/>
          <a:lstStyle/>
          <a:p>
            <a:r>
              <a:rPr lang="en-US" dirty="0" smtClean="0"/>
              <a:t>Pressure </a:t>
            </a:r>
            <a:r>
              <a:rPr lang="en-US" dirty="0"/>
              <a:t>is </a:t>
            </a:r>
            <a:r>
              <a:rPr lang="en-US" dirty="0" smtClean="0"/>
              <a:t>locally computed </a:t>
            </a:r>
            <a:r>
              <a:rPr lang="en-US" dirty="0"/>
              <a:t>from density, e.g</a:t>
            </a:r>
            <a:r>
              <a:rPr lang="en-US" dirty="0" smtClean="0"/>
              <a:t>.,</a:t>
            </a:r>
            <a:endParaRPr lang="en-US" dirty="0"/>
          </a:p>
          <a:p>
            <a:pPr lvl="1">
              <a:spcBef>
                <a:spcPts val="800"/>
              </a:spcBef>
            </a:pPr>
            <a:r>
              <a:rPr lang="en-US" dirty="0" smtClean="0"/>
              <a:t>Compressible SPH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</a:t>
            </a:r>
            <a:r>
              <a:rPr lang="en-US" dirty="0" smtClean="0"/>
              <a:t>eakly </a:t>
            </a:r>
            <a:r>
              <a:rPr lang="en-US" dirty="0"/>
              <a:t>compressible SPH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Stiffness constants     are user-defined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Penalty approach</a:t>
            </a:r>
            <a:endParaRPr lang="en-US" dirty="0"/>
          </a:p>
          <a:p>
            <a:pPr lvl="1"/>
            <a:r>
              <a:rPr lang="en-US" dirty="0" smtClean="0"/>
              <a:t>Current density fluctuations </a:t>
            </a:r>
            <a:r>
              <a:rPr lang="en-US" dirty="0"/>
              <a:t>result in density gradients</a:t>
            </a:r>
          </a:p>
          <a:p>
            <a:pPr lvl="1"/>
            <a:r>
              <a:rPr lang="en-US" dirty="0" smtClean="0"/>
              <a:t>Density </a:t>
            </a:r>
            <a:r>
              <a:rPr lang="en-US" dirty="0"/>
              <a:t>gradients result in pressure gradients</a:t>
            </a:r>
          </a:p>
          <a:p>
            <a:pPr lvl="1"/>
            <a:r>
              <a:rPr lang="en-US" dirty="0" smtClean="0"/>
              <a:t>Pressure </a:t>
            </a:r>
            <a:r>
              <a:rPr lang="en-US" dirty="0"/>
              <a:t>gradients result in pressure force from high to low pressure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Properties</a:t>
            </a:r>
          </a:p>
          <a:p>
            <a:pPr lvl="1"/>
            <a:r>
              <a:rPr lang="en-US" dirty="0" smtClean="0"/>
              <a:t>Fast </a:t>
            </a:r>
            <a:r>
              <a:rPr lang="en-US" dirty="0"/>
              <a:t>computation, but small time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Stiffness constant govern compressibility </a:t>
            </a:r>
          </a:p>
          <a:p>
            <a:pPr lvl="1"/>
            <a:r>
              <a:rPr lang="en-US" dirty="0" smtClean="0"/>
              <a:t>Stiffness restricts the time step (scenario dependent)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7581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Equations (EOS, SESPH)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66" y="2320991"/>
            <a:ext cx="1933956" cy="36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32" y="1951035"/>
            <a:ext cx="1433322" cy="30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09" y="2849209"/>
            <a:ext cx="104585" cy="1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Non-iterative EOS </a:t>
            </a:r>
            <a:r>
              <a:rPr lang="en-US" dirty="0" smtClean="0"/>
              <a:t>Solver </a:t>
            </a:r>
            <a:r>
              <a:rPr lang="en-US" dirty="0"/>
              <a:t>(SESPH)</a:t>
            </a:r>
            <a:endParaRPr lang="de-DE" dirty="0"/>
          </a:p>
        </p:txBody>
      </p:sp>
      <p:sp>
        <p:nvSpPr>
          <p:cNvPr id="381955" name="Rectangle 3"/>
          <p:cNvSpPr>
            <a:spLocks noGrp="1"/>
          </p:cNvSpPr>
          <p:nvPr>
            <p:ph type="body" idx="1"/>
          </p:nvPr>
        </p:nvSpPr>
        <p:spPr>
          <a:xfrm>
            <a:off x="465931" y="1473994"/>
            <a:ext cx="8212137" cy="50276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40000"/>
            <a:ext cx="494157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/>
          </p:cNvSpPr>
          <p:nvPr>
            <p:ph type="body" idx="1"/>
          </p:nvPr>
        </p:nvSpPr>
        <p:spPr>
          <a:xfrm>
            <a:off x="468313" y="1440000"/>
            <a:ext cx="8415337" cy="4751387"/>
          </a:xfrm>
        </p:spPr>
        <p:txBody>
          <a:bodyPr/>
          <a:lstStyle/>
          <a:p>
            <a:r>
              <a:rPr lang="en-US" dirty="0" smtClean="0"/>
              <a:t>Compute </a:t>
            </a:r>
            <a:r>
              <a:rPr lang="en-US" dirty="0"/>
              <a:t>pressure after </a:t>
            </a:r>
            <a:r>
              <a:rPr lang="en-US" dirty="0" err="1" smtClean="0"/>
              <a:t>advecting</a:t>
            </a:r>
            <a:r>
              <a:rPr lang="en-US" dirty="0" smtClean="0"/>
              <a:t> </a:t>
            </a:r>
            <a:r>
              <a:rPr lang="en-US" dirty="0"/>
              <a:t>particles </a:t>
            </a:r>
            <a:r>
              <a:rPr lang="en-US" dirty="0" smtClean="0"/>
              <a:t>with </a:t>
            </a:r>
            <a:r>
              <a:rPr lang="en-US" dirty="0"/>
              <a:t>non-pressure forces</a:t>
            </a:r>
          </a:p>
          <a:p>
            <a:r>
              <a:rPr lang="en-US" dirty="0" smtClean="0"/>
              <a:t>Splitting concept </a:t>
            </a:r>
            <a:endParaRPr lang="en-US" dirty="0"/>
          </a:p>
          <a:p>
            <a:pPr lvl="1"/>
            <a:r>
              <a:rPr lang="en-US" dirty="0" smtClean="0"/>
              <a:t>Compute </a:t>
            </a:r>
            <a:r>
              <a:rPr lang="en-US" dirty="0"/>
              <a:t>all non-pressure forces </a:t>
            </a:r>
          </a:p>
          <a:p>
            <a:pPr lvl="1"/>
            <a:r>
              <a:rPr lang="en-US" dirty="0" smtClean="0"/>
              <a:t>Compute </a:t>
            </a:r>
            <a:r>
              <a:rPr lang="en-US" dirty="0"/>
              <a:t>intermediate velocity</a:t>
            </a:r>
          </a:p>
          <a:p>
            <a:pPr lvl="1"/>
            <a:r>
              <a:rPr lang="en-US" dirty="0" smtClean="0"/>
              <a:t>Compute </a:t>
            </a:r>
            <a:r>
              <a:rPr lang="en-US" dirty="0"/>
              <a:t>intermediate position</a:t>
            </a:r>
          </a:p>
          <a:p>
            <a:pPr lvl="1"/>
            <a:r>
              <a:rPr lang="en-US" dirty="0" smtClean="0"/>
              <a:t>Compute </a:t>
            </a:r>
            <a:r>
              <a:rPr lang="en-US" dirty="0"/>
              <a:t>intermediate density</a:t>
            </a:r>
          </a:p>
          <a:p>
            <a:pPr lvl="1"/>
            <a:r>
              <a:rPr lang="en-US" dirty="0" smtClean="0"/>
              <a:t>Compute </a:t>
            </a:r>
            <a:r>
              <a:rPr lang="en-US" dirty="0"/>
              <a:t>pressure     from intermediate density     using an EOS</a:t>
            </a:r>
          </a:p>
          <a:p>
            <a:pPr lvl="1"/>
            <a:r>
              <a:rPr lang="en-US" dirty="0" smtClean="0"/>
              <a:t>Compute </a:t>
            </a:r>
            <a:r>
              <a:rPr lang="en-US" dirty="0"/>
              <a:t>final velocity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Motivation</a:t>
            </a:r>
            <a:endParaRPr lang="en-US" dirty="0"/>
          </a:p>
          <a:p>
            <a:pPr lvl="1"/>
            <a:r>
              <a:rPr lang="en-US" dirty="0" smtClean="0">
                <a:solidFill>
                  <a:srgbClr val="993300"/>
                </a:solidFill>
              </a:rPr>
              <a:t>Consider </a:t>
            </a:r>
            <a:r>
              <a:rPr lang="en-US" dirty="0">
                <a:solidFill>
                  <a:srgbClr val="993300"/>
                </a:solidFill>
              </a:rPr>
              <a:t>competing forces</a:t>
            </a:r>
          </a:p>
          <a:p>
            <a:pPr lvl="1"/>
            <a:r>
              <a:rPr lang="en-US" dirty="0" smtClean="0">
                <a:solidFill>
                  <a:srgbClr val="993300"/>
                </a:solidFill>
              </a:rPr>
              <a:t>Take </a:t>
            </a:r>
            <a:r>
              <a:rPr lang="en-US" dirty="0">
                <a:solidFill>
                  <a:srgbClr val="993300"/>
                </a:solidFill>
              </a:rPr>
              <a:t>(positive or negative) effects of non-pressure forces </a:t>
            </a:r>
            <a:br>
              <a:rPr lang="en-US" dirty="0">
                <a:solidFill>
                  <a:srgbClr val="993300"/>
                </a:solidFill>
              </a:rPr>
            </a:br>
            <a:r>
              <a:rPr lang="en-US" dirty="0">
                <a:solidFill>
                  <a:srgbClr val="993300"/>
                </a:solidFill>
              </a:rPr>
              <a:t>into account when computing the pressure forces</a:t>
            </a:r>
            <a:endParaRPr lang="en-US" dirty="0"/>
          </a:p>
        </p:txBody>
      </p:sp>
      <p:sp>
        <p:nvSpPr>
          <p:cNvPr id="384003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SESPH with </a:t>
            </a:r>
            <a:r>
              <a:rPr lang="en-US" dirty="0" smtClean="0"/>
              <a:t>Splitting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04" y="2295791"/>
            <a:ext cx="816102" cy="24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76" y="2575540"/>
            <a:ext cx="2101977" cy="351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76" y="2967583"/>
            <a:ext cx="1788224" cy="234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76" y="3297215"/>
            <a:ext cx="615506" cy="234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01" y="3633410"/>
            <a:ext cx="192024" cy="219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06" y="3685964"/>
            <a:ext cx="180023" cy="145733"/>
          </a:xfrm>
          <a:prstGeom prst="rect">
            <a:avLst/>
          </a:prstGeom>
        </p:spPr>
      </p:pic>
      <p:pic>
        <p:nvPicPr>
          <p:cNvPr id="384028" name="Picture 28" descr="addin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27" y="4738082"/>
            <a:ext cx="2725737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4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/>
          </p:cNvSpPr>
          <p:nvPr>
            <p:ph type="body" idx="1"/>
          </p:nvPr>
        </p:nvSpPr>
        <p:spPr>
          <a:xfrm>
            <a:off x="468313" y="1484313"/>
            <a:ext cx="8415337" cy="47513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8605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SESPH with S</a:t>
            </a:r>
            <a:r>
              <a:rPr lang="en-US" dirty="0" smtClean="0"/>
              <a:t>plitting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86" y="1440000"/>
            <a:ext cx="4798695" cy="4653915"/>
          </a:xfrm>
          <a:prstGeom prst="rect">
            <a:avLst/>
          </a:prstGeom>
        </p:spPr>
      </p:pic>
      <p:sp>
        <p:nvSpPr>
          <p:cNvPr id="386063" name="Text Box 15"/>
          <p:cNvSpPr txBox="1">
            <a:spLocks noChangeArrowheads="1"/>
          </p:cNvSpPr>
          <p:nvPr/>
        </p:nvSpPr>
        <p:spPr bwMode="auto">
          <a:xfrm>
            <a:off x="6156176" y="3645024"/>
            <a:ext cx="2898870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sz="1400" dirty="0">
                <a:solidFill>
                  <a:srgbClr val="5F5F5F"/>
                </a:solidFill>
                <a:latin typeface="Calibri Light" panose="020F0302020204030204" pitchFamily="34" charset="0"/>
              </a:rPr>
              <a:t>- follows from the continuity equation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sz="1400" dirty="0">
                <a:solidFill>
                  <a:srgbClr val="5F5F5F"/>
                </a:solidFill>
                <a:latin typeface="Calibri Light" panose="020F0302020204030204" pitchFamily="34" charset="0"/>
              </a:rPr>
              <a:t>- avoids neighbor search</a:t>
            </a:r>
            <a:endParaRPr lang="en-GB" sz="1400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8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/>
          </p:cNvSpPr>
          <p:nvPr>
            <p:ph type="body" idx="1"/>
          </p:nvPr>
        </p:nvSpPr>
        <p:spPr>
          <a:xfrm>
            <a:off x="468313" y="1440000"/>
            <a:ext cx="8415337" cy="4751387"/>
          </a:xfrm>
        </p:spPr>
        <p:txBody>
          <a:bodyPr/>
          <a:lstStyle/>
          <a:p>
            <a:r>
              <a:rPr lang="en-US" dirty="0" smtClean="0"/>
              <a:t>Pressure </a:t>
            </a:r>
            <a:r>
              <a:rPr lang="en-US" dirty="0"/>
              <a:t>forces are iteratively accumulated and refined</a:t>
            </a:r>
          </a:p>
          <a:p>
            <a:r>
              <a:rPr lang="en-US" dirty="0" smtClean="0"/>
              <a:t>Concept </a:t>
            </a:r>
            <a:endParaRPr lang="en-US" dirty="0"/>
          </a:p>
          <a:p>
            <a:pPr lvl="1"/>
            <a:r>
              <a:rPr lang="en-US" dirty="0" smtClean="0"/>
              <a:t>Compute </a:t>
            </a:r>
            <a:r>
              <a:rPr lang="en-US" dirty="0"/>
              <a:t>non-pressure forces, intermediate velocity and position</a:t>
            </a:r>
          </a:p>
          <a:p>
            <a:pPr lvl="1"/>
            <a:r>
              <a:rPr lang="en-US" dirty="0" smtClean="0">
                <a:solidFill>
                  <a:srgbClr val="993300"/>
                </a:solidFill>
              </a:rPr>
              <a:t>Iteratively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Compute </a:t>
            </a:r>
            <a:r>
              <a:rPr lang="en-US" dirty="0"/>
              <a:t>intermediate density from intermediate position</a:t>
            </a:r>
          </a:p>
          <a:p>
            <a:pPr lvl="2"/>
            <a:r>
              <a:rPr lang="en-US" dirty="0" smtClean="0"/>
              <a:t>Compute </a:t>
            </a:r>
            <a:r>
              <a:rPr lang="en-US" dirty="0"/>
              <a:t>pressure from intermediate density</a:t>
            </a:r>
          </a:p>
          <a:p>
            <a:pPr lvl="2"/>
            <a:r>
              <a:rPr lang="en-US" dirty="0" smtClean="0"/>
              <a:t>Compute </a:t>
            </a:r>
            <a:r>
              <a:rPr lang="en-US" dirty="0"/>
              <a:t>pressure forces</a:t>
            </a:r>
          </a:p>
          <a:p>
            <a:pPr lvl="2"/>
            <a:r>
              <a:rPr lang="en-US" dirty="0" smtClean="0"/>
              <a:t>Update </a:t>
            </a:r>
            <a:r>
              <a:rPr lang="en-US" dirty="0"/>
              <a:t>intermediate velocity and position</a:t>
            </a:r>
          </a:p>
          <a:p>
            <a:r>
              <a:rPr lang="en-US" dirty="0" smtClean="0"/>
              <a:t>Motivation</a:t>
            </a:r>
            <a:endParaRPr lang="en-US" dirty="0"/>
          </a:p>
          <a:p>
            <a:pPr lvl="1"/>
            <a:r>
              <a:rPr lang="en-US" dirty="0" smtClean="0">
                <a:solidFill>
                  <a:srgbClr val="993300"/>
                </a:solidFill>
              </a:rPr>
              <a:t>Parameterized </a:t>
            </a:r>
            <a:r>
              <a:rPr lang="en-US" dirty="0">
                <a:solidFill>
                  <a:srgbClr val="993300"/>
                </a:solidFill>
              </a:rPr>
              <a:t>by a desired density error, not by a stiffness constant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/>
              <a:t>a fluid state with a guaranteed density error</a:t>
            </a:r>
          </a:p>
          <a:p>
            <a:endParaRPr lang="en-US" dirty="0"/>
          </a:p>
        </p:txBody>
      </p:sp>
      <p:sp>
        <p:nvSpPr>
          <p:cNvPr id="388099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SESPH with </a:t>
            </a:r>
            <a:r>
              <a:rPr lang="en-US" dirty="0" smtClean="0"/>
              <a:t>Splitting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/>
          </p:cNvSpPr>
          <p:nvPr>
            <p:ph type="body" idx="1"/>
          </p:nvPr>
        </p:nvSpPr>
        <p:spPr>
          <a:xfrm>
            <a:off x="468313" y="1484313"/>
            <a:ext cx="8415337" cy="47513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90147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SESPH with Splitting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40000"/>
            <a:ext cx="7598664" cy="4514279"/>
          </a:xfrm>
          <a:prstGeom prst="rect">
            <a:avLst/>
          </a:prstGeom>
        </p:spPr>
      </p:pic>
      <p:sp>
        <p:nvSpPr>
          <p:cNvPr id="390154" name="Text Box 10"/>
          <p:cNvSpPr txBox="1">
            <a:spLocks noChangeArrowheads="1"/>
          </p:cNvSpPr>
          <p:nvPr/>
        </p:nvSpPr>
        <p:spPr bwMode="auto">
          <a:xfrm>
            <a:off x="2915816" y="5196883"/>
            <a:ext cx="2064540" cy="37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sz="1400" dirty="0">
                <a:solidFill>
                  <a:srgbClr val="5F5F5F"/>
                </a:solidFill>
                <a:latin typeface="Calibri Light" panose="020F0302020204030204" pitchFamily="34" charset="0"/>
              </a:rPr>
              <a:t>user-defined density error</a:t>
            </a:r>
            <a:endParaRPr lang="en-GB" sz="1400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 bwMode="auto">
          <a:gradFill>
            <a:gsLst>
              <a:gs pos="0">
                <a:srgbClr val="313131"/>
              </a:gs>
              <a:gs pos="50000">
                <a:srgbClr val="4A4A4A"/>
              </a:gs>
              <a:gs pos="100000">
                <a:srgbClr val="595959"/>
              </a:gs>
            </a:gsLst>
          </a:gradFill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Concept</a:t>
            </a:r>
          </a:p>
        </p:txBody>
      </p:sp>
      <p:pic>
        <p:nvPicPr>
          <p:cNvPr id="11266" name="Picture 7" descr="twoWayCoupling"/>
          <p:cNvPicPr>
            <a:picLocks noChangeAspect="1" noChangeArrowheads="1"/>
          </p:cNvPicPr>
          <p:nvPr/>
        </p:nvPicPr>
        <p:blipFill>
          <a:blip r:embed="rId2" cstate="print"/>
          <a:srcRect r="50484"/>
          <a:stretch>
            <a:fillRect/>
          </a:stretch>
        </p:blipFill>
        <p:spPr bwMode="auto">
          <a:xfrm>
            <a:off x="4645025" y="1662113"/>
            <a:ext cx="37433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8" descr="twoWayCoupling"/>
          <p:cNvPicPr>
            <a:picLocks noChangeAspect="1" noChangeArrowheads="1"/>
          </p:cNvPicPr>
          <p:nvPr/>
        </p:nvPicPr>
        <p:blipFill>
          <a:blip r:embed="rId2" cstate="print"/>
          <a:srcRect l="50462"/>
          <a:stretch>
            <a:fillRect/>
          </a:stretch>
        </p:blipFill>
        <p:spPr bwMode="auto">
          <a:xfrm>
            <a:off x="755650" y="1662113"/>
            <a:ext cx="3744913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/>
          </p:cNvSpPr>
          <p:nvPr>
            <p:ph type="body" idx="1"/>
          </p:nvPr>
        </p:nvSpPr>
        <p:spPr>
          <a:xfrm>
            <a:off x="468313" y="1440000"/>
            <a:ext cx="8415337" cy="4751387"/>
          </a:xfrm>
        </p:spPr>
        <p:txBody>
          <a:bodyPr/>
          <a:lstStyle/>
          <a:p>
            <a:pPr>
              <a:tabLst>
                <a:tab pos="3403600" algn="l"/>
              </a:tabLst>
            </a:pPr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/>
              <a:t>quantities are accumulated</a:t>
            </a:r>
          </a:p>
          <a:p>
            <a:pPr lvl="1">
              <a:spcBef>
                <a:spcPts val="400"/>
              </a:spcBef>
              <a:tabLst>
                <a:tab pos="3403600" algn="l"/>
              </a:tabLst>
            </a:pPr>
            <a:r>
              <a:rPr lang="en-US" dirty="0" smtClean="0"/>
              <a:t>Pressure </a:t>
            </a:r>
            <a:r>
              <a:rPr lang="en-US" dirty="0"/>
              <a:t>forces (local Poisson SPH)</a:t>
            </a:r>
          </a:p>
          <a:p>
            <a:pPr lvl="1">
              <a:spcBef>
                <a:spcPts val="400"/>
              </a:spcBef>
              <a:tabLst>
                <a:tab pos="3403600" algn="l"/>
              </a:tabLst>
            </a:pPr>
            <a:r>
              <a:rPr lang="en-US" dirty="0" smtClean="0"/>
              <a:t>Pressure </a:t>
            </a:r>
            <a:r>
              <a:rPr lang="en-US" dirty="0"/>
              <a:t>(predictive-corrective SPH, PCISPH)</a:t>
            </a:r>
          </a:p>
          <a:p>
            <a:pPr lvl="1">
              <a:spcBef>
                <a:spcPts val="400"/>
              </a:spcBef>
              <a:tabLst>
                <a:tab pos="3403600" algn="l"/>
              </a:tabLst>
            </a:pPr>
            <a:r>
              <a:rPr lang="en-US" dirty="0" smtClean="0"/>
              <a:t>Distances </a:t>
            </a:r>
            <a:r>
              <a:rPr lang="en-US" dirty="0"/>
              <a:t>(position-based fluids, PBF)</a:t>
            </a:r>
          </a:p>
          <a:p>
            <a:pPr lvl="2">
              <a:tabLst>
                <a:tab pos="3403600" algn="l"/>
              </a:tabLst>
            </a:pPr>
            <a:r>
              <a:rPr lang="en-US" dirty="0"/>
              <a:t> </a:t>
            </a:r>
          </a:p>
          <a:p>
            <a:pPr>
              <a:spcBef>
                <a:spcPts val="1800"/>
              </a:spcBef>
              <a:tabLst>
                <a:tab pos="3403600" algn="l"/>
              </a:tabLst>
            </a:pPr>
            <a:r>
              <a:rPr lang="en-US" dirty="0" smtClean="0"/>
              <a:t>Different </a:t>
            </a:r>
            <a:r>
              <a:rPr lang="en-US" dirty="0"/>
              <a:t>EOS and stiffness constants are used</a:t>
            </a:r>
          </a:p>
          <a:p>
            <a:pPr lvl="1">
              <a:spcBef>
                <a:spcPts val="800"/>
              </a:spcBef>
              <a:spcAft>
                <a:spcPts val="400"/>
              </a:spcAft>
              <a:tabLst>
                <a:tab pos="3403600" algn="l"/>
              </a:tabLst>
            </a:pPr>
            <a:r>
              <a:rPr lang="en-US" dirty="0" smtClean="0"/>
              <a:t>Local </a:t>
            </a:r>
            <a:r>
              <a:rPr lang="en-US" dirty="0"/>
              <a:t>Poisson </a:t>
            </a:r>
            <a:r>
              <a:rPr lang="en-US" dirty="0" smtClean="0"/>
              <a:t>SPH:</a:t>
            </a:r>
            <a:endParaRPr lang="en-US" dirty="0"/>
          </a:p>
          <a:p>
            <a:pPr lvl="1">
              <a:spcBef>
                <a:spcPts val="800"/>
              </a:spcBef>
              <a:tabLst>
                <a:tab pos="3403600" algn="l"/>
              </a:tabLst>
            </a:pPr>
            <a:r>
              <a:rPr lang="en-US" dirty="0" smtClean="0"/>
              <a:t>PCISPH:                                        </a:t>
            </a:r>
            <a:endParaRPr lang="en-US" dirty="0"/>
          </a:p>
          <a:p>
            <a:pPr lvl="1">
              <a:spcBef>
                <a:spcPts val="1200"/>
              </a:spcBef>
              <a:tabLst>
                <a:tab pos="3403600" algn="l"/>
              </a:tabLst>
            </a:pPr>
            <a:r>
              <a:rPr lang="en-US" dirty="0" smtClean="0"/>
              <a:t>PBF:</a:t>
            </a:r>
            <a:endParaRPr lang="en-US" dirty="0"/>
          </a:p>
          <a:p>
            <a:pPr>
              <a:tabLst>
                <a:tab pos="3403600" algn="l"/>
              </a:tabLst>
            </a:pPr>
            <a:endParaRPr lang="en-US" dirty="0"/>
          </a:p>
        </p:txBody>
      </p:sp>
      <p:sp>
        <p:nvSpPr>
          <p:cNvPr id="39219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SESPH - Variants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73688"/>
            <a:ext cx="2957513" cy="320612"/>
          </a:xfrm>
          <a:prstGeom prst="rect">
            <a:avLst/>
          </a:prstGeom>
        </p:spPr>
      </p:pic>
      <p:sp>
        <p:nvSpPr>
          <p:cNvPr id="392198" name="Text Box 6"/>
          <p:cNvSpPr txBox="1">
            <a:spLocks noChangeArrowheads="1"/>
          </p:cNvSpPr>
          <p:nvPr/>
        </p:nvSpPr>
        <p:spPr bwMode="auto">
          <a:xfrm>
            <a:off x="4572000" y="2903945"/>
            <a:ext cx="29969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l-GR" dirty="0">
                <a:solidFill>
                  <a:srgbClr val="5F5F5F"/>
                </a:solidFill>
                <a:latin typeface="Calibri Light" panose="020F0302020204030204" pitchFamily="34" charset="0"/>
                <a:cs typeface="Microsoft Sans Serif" panose="020B0604020202020204" pitchFamily="34" charset="0"/>
              </a:rPr>
              <a:t>β</a:t>
            </a: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  <a:cs typeface="Microsoft Sans Serif" panose="020B0604020202020204" pitchFamily="34" charset="0"/>
              </a:rPr>
              <a:t> is a pre-computed constant</a:t>
            </a:r>
            <a:r>
              <a:rPr lang="en-US" dirty="0">
                <a:solidFill>
                  <a:srgbClr val="5F5F5F"/>
                </a:solidFill>
                <a:latin typeface="Calibri Light" panose="020F0302020204030204" pitchFamily="34" charset="0"/>
              </a:rPr>
              <a:t>  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96" y="4899328"/>
            <a:ext cx="514350" cy="161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4" y="4876040"/>
            <a:ext cx="1256729" cy="286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71" y="4317443"/>
            <a:ext cx="6808280" cy="447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9" y="3847926"/>
            <a:ext cx="1028700" cy="3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/>
          </p:cNvSpPr>
          <p:nvPr>
            <p:ph type="body" idx="1"/>
          </p:nvPr>
        </p:nvSpPr>
        <p:spPr>
          <a:xfrm>
            <a:off x="468313" y="1440000"/>
            <a:ext cx="8415337" cy="4751387"/>
          </a:xfrm>
        </p:spPr>
        <p:txBody>
          <a:bodyPr/>
          <a:lstStyle/>
          <a:p>
            <a:pPr>
              <a:tabLst>
                <a:tab pos="3403600" algn="l"/>
              </a:tabLst>
            </a:pPr>
            <a:r>
              <a:rPr lang="en-US" dirty="0" smtClean="0"/>
              <a:t>Typically 3-5 </a:t>
            </a:r>
            <a:r>
              <a:rPr lang="en-US" dirty="0"/>
              <a:t>iterations for density </a:t>
            </a:r>
            <a:r>
              <a:rPr lang="en-US" dirty="0" smtClean="0"/>
              <a:t>errors between </a:t>
            </a:r>
            <a:r>
              <a:rPr lang="en-US" dirty="0"/>
              <a:t>0.1% and 1%</a:t>
            </a:r>
          </a:p>
          <a:p>
            <a:pPr>
              <a:tabLst>
                <a:tab pos="3403600" algn="l"/>
              </a:tabLst>
            </a:pPr>
            <a:r>
              <a:rPr lang="en-US" dirty="0" smtClean="0"/>
              <a:t>Typical </a:t>
            </a:r>
            <a:r>
              <a:rPr lang="en-US" dirty="0"/>
              <a:t>speed-up over non-iterative SESPH: 50</a:t>
            </a:r>
          </a:p>
          <a:p>
            <a:pPr lvl="1">
              <a:tabLst>
                <a:tab pos="3403600" algn="l"/>
              </a:tabLst>
            </a:pPr>
            <a:r>
              <a:rPr lang="en-US" dirty="0" smtClean="0"/>
              <a:t>More </a:t>
            </a:r>
            <a:r>
              <a:rPr lang="en-US" dirty="0"/>
              <a:t>computations per time step compared to SESPH</a:t>
            </a:r>
          </a:p>
          <a:p>
            <a:pPr lvl="1">
              <a:tabLst>
                <a:tab pos="3403600" algn="l"/>
              </a:tabLst>
            </a:pPr>
            <a:r>
              <a:rPr lang="en-US" dirty="0"/>
              <a:t>S</a:t>
            </a:r>
            <a:r>
              <a:rPr lang="en-US" dirty="0" smtClean="0"/>
              <a:t>ignificantly </a:t>
            </a:r>
            <a:r>
              <a:rPr lang="en-US" dirty="0"/>
              <a:t>larger time step than in SESPH</a:t>
            </a:r>
          </a:p>
          <a:p>
            <a:pPr>
              <a:tabLst>
                <a:tab pos="3403600" algn="l"/>
              </a:tabLst>
            </a:pPr>
            <a:r>
              <a:rPr lang="en-US" dirty="0">
                <a:solidFill>
                  <a:srgbClr val="993300"/>
                </a:solidFill>
              </a:rPr>
              <a:t>EOS and stiffness constant influence the number of </a:t>
            </a:r>
            <a:br>
              <a:rPr lang="en-US" dirty="0">
                <a:solidFill>
                  <a:srgbClr val="993300"/>
                </a:solidFill>
              </a:rPr>
            </a:br>
            <a:r>
              <a:rPr lang="en-US" dirty="0">
                <a:solidFill>
                  <a:srgbClr val="993300"/>
                </a:solidFill>
              </a:rPr>
              <a:t>required iterations to get a desired density error</a:t>
            </a:r>
          </a:p>
          <a:p>
            <a:pPr lvl="1">
              <a:tabLst>
                <a:tab pos="3403600" algn="l"/>
              </a:tabLst>
            </a:pPr>
            <a:r>
              <a:rPr lang="en-US" dirty="0" smtClean="0"/>
              <a:t>Rarely </a:t>
            </a:r>
            <a:r>
              <a:rPr lang="en-US" dirty="0"/>
              <a:t>analyzed</a:t>
            </a:r>
          </a:p>
          <a:p>
            <a:pPr>
              <a:tabLst>
                <a:tab pos="3403600" algn="l"/>
              </a:tabLst>
            </a:pPr>
            <a:r>
              <a:rPr lang="en-US" dirty="0" smtClean="0"/>
              <a:t>Non-linear </a:t>
            </a:r>
            <a:r>
              <a:rPr lang="en-US" dirty="0"/>
              <a:t>relation between time step and iterations</a:t>
            </a:r>
          </a:p>
          <a:p>
            <a:pPr lvl="1">
              <a:tabLst>
                <a:tab pos="3403600" algn="l"/>
              </a:tabLst>
            </a:pPr>
            <a:r>
              <a:rPr lang="en-US" dirty="0" smtClean="0">
                <a:solidFill>
                  <a:srgbClr val="993300"/>
                </a:solidFill>
              </a:rPr>
              <a:t>Largest </a:t>
            </a:r>
            <a:r>
              <a:rPr lang="en-US" dirty="0">
                <a:solidFill>
                  <a:srgbClr val="993300"/>
                </a:solidFill>
              </a:rPr>
              <a:t>possible time step does not necessarily </a:t>
            </a:r>
            <a:r>
              <a:rPr lang="en-US" dirty="0" smtClean="0">
                <a:solidFill>
                  <a:srgbClr val="993300"/>
                </a:solidFill>
              </a:rPr>
              <a:t>lead </a:t>
            </a:r>
            <a:r>
              <a:rPr lang="en-US" dirty="0">
                <a:solidFill>
                  <a:srgbClr val="993300"/>
                </a:solidFill>
              </a:rPr>
              <a:t>to an optimal overall performance</a:t>
            </a:r>
          </a:p>
        </p:txBody>
      </p:sp>
      <p:sp>
        <p:nvSpPr>
          <p:cNvPr id="394243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SESPH - Performance</a:t>
            </a:r>
          </a:p>
        </p:txBody>
      </p:sp>
    </p:spTree>
    <p:extLst>
      <p:ext uri="{BB962C8B-B14F-4D97-AF65-F5344CB8AC3E}">
        <p14:creationId xmlns:p14="http://schemas.microsoft.com/office/powerpoint/2010/main" val="312171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Projection Schemes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smtClean="0"/>
              <a:t>Compute pressure with a pressure-Poisson equation</a:t>
            </a:r>
          </a:p>
          <a:p>
            <a:endParaRPr lang="de-DE" dirty="0"/>
          </a:p>
          <a:p>
            <a:endParaRPr lang="de-DE" dirty="0" smtClean="0"/>
          </a:p>
          <a:p>
            <a:pPr lvl="1"/>
            <a:r>
              <a:rPr lang="de-DE" dirty="0"/>
              <a:t> </a:t>
            </a:r>
            <a:r>
              <a:rPr lang="de-DE" dirty="0" smtClean="0"/>
              <a:t>   : predicted velocity considering all non-pressure forces</a:t>
            </a:r>
          </a:p>
          <a:p>
            <a:pPr lvl="1"/>
            <a:r>
              <a:rPr lang="de-DE" dirty="0"/>
              <a:t> </a:t>
            </a:r>
            <a:r>
              <a:rPr lang="de-DE" dirty="0" smtClean="0"/>
              <a:t>   : predicted density with respect to     , e.g., 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r>
              <a:rPr lang="de-DE" dirty="0" smtClean="0"/>
              <a:t>Source terms:</a:t>
            </a:r>
          </a:p>
          <a:p>
            <a:pPr lvl="1"/>
            <a:r>
              <a:rPr lang="de-DE" dirty="0" smtClean="0"/>
              <a:t>               : divergence-free condition, e.g.,  [Cummins99]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               : density invariance condition , e.g., [Shao03, IISPH]</a:t>
            </a:r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5" y="1988840"/>
            <a:ext cx="3074099" cy="320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42" y="2691027"/>
            <a:ext cx="216027" cy="219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28" y="3008577"/>
            <a:ext cx="216027" cy="219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60" y="3014151"/>
            <a:ext cx="192024" cy="219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3328586"/>
            <a:ext cx="3398139" cy="293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42" y="4291950"/>
            <a:ext cx="785241" cy="3206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41" y="4949351"/>
            <a:ext cx="800672" cy="3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IISPH - Method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Continuity equation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dirty="0" smtClean="0"/>
              <a:t>SPH discretization 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dirty="0" smtClean="0"/>
              <a:t>Constrain                     to reference density </a:t>
            </a:r>
          </a:p>
          <a:p>
            <a:pPr lvl="1"/>
            <a:r>
              <a:rPr lang="en-US" dirty="0" smtClean="0"/>
              <a:t>Velocities are unknown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1" y="1963437"/>
            <a:ext cx="1513904" cy="293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1" y="2966317"/>
            <a:ext cx="5661279" cy="334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17" y="3612323"/>
            <a:ext cx="977265" cy="229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20" y="3691559"/>
            <a:ext cx="195453" cy="1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IISPH - Method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440000"/>
            <a:ext cx="7776096" cy="4751387"/>
          </a:xfrm>
        </p:spPr>
        <p:txBody>
          <a:bodyPr/>
          <a:lstStyle/>
          <a:p>
            <a:r>
              <a:rPr lang="en-US" dirty="0" smtClean="0"/>
              <a:t>Split velocity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r>
              <a:rPr lang="en-US" dirty="0" smtClean="0"/>
              <a:t>Intermediate velocities without pressure force</a:t>
            </a:r>
          </a:p>
          <a:p>
            <a:pPr lvl="1"/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marL="457200"/>
            <a:r>
              <a:rPr lang="en-US" sz="2000" dirty="0" smtClean="0"/>
              <a:t>Discretization</a:t>
            </a:r>
          </a:p>
          <a:p>
            <a:pPr marL="457200"/>
            <a:endParaRPr lang="en-US" sz="2000" dirty="0"/>
          </a:p>
          <a:p>
            <a:pPr marL="457200"/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80882"/>
            <a:ext cx="3216402" cy="365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91967"/>
            <a:ext cx="3591878" cy="351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3" y="4587357"/>
            <a:ext cx="6192774" cy="420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9" y="3883155"/>
            <a:ext cx="5128070" cy="41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35" y="5852894"/>
            <a:ext cx="3513011" cy="5434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12565"/>
            <a:ext cx="8051292" cy="4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IISPH – Pressure Force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Momentum preserving formulation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dirty="0" smtClean="0"/>
              <a:t>Linear </a:t>
            </a:r>
            <a:r>
              <a:rPr lang="en-US" dirty="0"/>
              <a:t>system with unknown pressure values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r>
              <a:rPr lang="en-US" dirty="0" smtClean="0"/>
              <a:t>Properties </a:t>
            </a:r>
          </a:p>
          <a:p>
            <a:pPr lvl="1"/>
            <a:r>
              <a:rPr lang="en-US" dirty="0" smtClean="0"/>
              <a:t>A particle has up to 40 neighbors</a:t>
            </a:r>
          </a:p>
          <a:p>
            <a:pPr lvl="1"/>
            <a:r>
              <a:rPr lang="en-US" dirty="0" smtClean="0"/>
              <a:t>Approximately 40*40 non-zero coefficients per equation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89" y="1971732"/>
            <a:ext cx="3370707" cy="421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5" y="2921531"/>
            <a:ext cx="7926134" cy="42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IISPH - Implementation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Relaxed Jacobi</a:t>
            </a:r>
          </a:p>
          <a:p>
            <a:pPr lvl="1"/>
            <a:r>
              <a:rPr lang="en-US" dirty="0" smtClean="0"/>
              <a:t>Matrix-free implementation</a:t>
            </a:r>
          </a:p>
          <a:p>
            <a:pPr lvl="1"/>
            <a:r>
              <a:rPr lang="en-US" dirty="0" smtClean="0"/>
              <a:t>Implicit computation of non-diagonal entries</a:t>
            </a:r>
          </a:p>
          <a:p>
            <a:pPr lvl="1"/>
            <a:r>
              <a:rPr lang="en-US" dirty="0" smtClean="0"/>
              <a:t>Seven scalar values per particle are stored</a:t>
            </a:r>
          </a:p>
          <a:p>
            <a:pPr lvl="1"/>
            <a:r>
              <a:rPr lang="en-US" dirty="0" smtClean="0"/>
              <a:t>Two loops over set of particles per iteration</a:t>
            </a:r>
          </a:p>
          <a:p>
            <a:pPr lvl="1"/>
            <a:r>
              <a:rPr lang="en-US" dirty="0" smtClean="0"/>
              <a:t>Fully parallelized</a:t>
            </a:r>
          </a:p>
          <a:p>
            <a:pPr lvl="1"/>
            <a:r>
              <a:rPr lang="en-US" dirty="0" smtClean="0"/>
              <a:t>Fast convergence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2209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IISPH - Properties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 number of iterations, typically between 5-15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terations are cheap to compute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ressure </a:t>
            </a:r>
            <a:r>
              <a:rPr lang="en-US" dirty="0"/>
              <a:t>solver outperforms previous schemes by factor </a:t>
            </a:r>
            <a:r>
              <a:rPr lang="en-US" dirty="0" smtClean="0"/>
              <a:t>7</a:t>
            </a:r>
          </a:p>
          <a:p>
            <a:r>
              <a:rPr lang="en-US" dirty="0"/>
              <a:t>P</a:t>
            </a:r>
            <a:r>
              <a:rPr lang="en-US" dirty="0" smtClean="0"/>
              <a:t>lausibility</a:t>
            </a:r>
            <a:endParaRPr lang="en-US" dirty="0"/>
          </a:p>
          <a:p>
            <a:pPr lvl="1"/>
            <a:r>
              <a:rPr lang="en-US" dirty="0" smtClean="0"/>
              <a:t>Enforces compression of less than 0.1%</a:t>
            </a:r>
          </a:p>
          <a:p>
            <a:r>
              <a:rPr lang="en-US" dirty="0" smtClean="0"/>
              <a:t>Robustness</a:t>
            </a:r>
          </a:p>
          <a:p>
            <a:pPr lvl="1"/>
            <a:r>
              <a:rPr lang="en-US" dirty="0" smtClean="0"/>
              <a:t>Handles larger time steps than previous schemes</a:t>
            </a:r>
            <a:endParaRPr lang="en-US" dirty="0"/>
          </a:p>
          <a:p>
            <a:pPr lvl="1"/>
            <a:r>
              <a:rPr lang="en-US" dirty="0" smtClean="0"/>
              <a:t>Adaptive time-stepping is easy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Comparison of Iterative Methods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smtClean="0"/>
              <a:t>Avergage number of iterations to enforce volume preservation with an error of 0.1%</a:t>
            </a:r>
            <a:endParaRPr lang="de-DE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47" y="2348880"/>
            <a:ext cx="5526906" cy="38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Topics / Research Challenges</a:t>
            </a:r>
          </a:p>
        </p:txBody>
      </p:sp>
      <p:sp>
        <p:nvSpPr>
          <p:cNvPr id="44034" name="Rectangle 3"/>
          <p:cNvSpPr>
            <a:spLocks/>
          </p:cNvSpPr>
          <p:nvPr/>
        </p:nvSpPr>
        <p:spPr bwMode="auto">
          <a:xfrm>
            <a:off x="468313" y="1439863"/>
            <a:ext cx="821213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SPH fluid solver </a:t>
            </a:r>
            <a:endParaRPr lang="en-US" sz="2400" dirty="0" smtClean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Neighborhood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query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Incompressibility / pressure computation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/>
                </a:solidFill>
                <a:latin typeface="Calibri Light" pitchFamily="34" charset="0"/>
              </a:rPr>
              <a:t>Boundary </a:t>
            </a:r>
            <a:r>
              <a:rPr lang="en-US" sz="2400" b="1" dirty="0" smtClean="0">
                <a:solidFill>
                  <a:schemeClr val="tx2"/>
                </a:solidFill>
                <a:latin typeface="Calibri Light" pitchFamily="34" charset="0"/>
              </a:rPr>
              <a:t>handling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Multiple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phases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Multi-resolution</a:t>
            </a:r>
            <a:endParaRPr lang="en-US" sz="2400" dirty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Surface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r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econstruction and rendering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 bwMode="auto">
          <a:gradFill>
            <a:gsLst>
              <a:gs pos="0">
                <a:srgbClr val="313131"/>
              </a:gs>
              <a:gs pos="50000">
                <a:srgbClr val="4A4A4A"/>
              </a:gs>
              <a:gs pos="100000">
                <a:srgbClr val="595959"/>
              </a:gs>
            </a:gsLst>
          </a:gradFill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Lagrangian Approach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1139830" y="1439863"/>
            <a:ext cx="8229600" cy="4910137"/>
          </a:xfrm>
        </p:spPr>
        <p:txBody>
          <a:bodyPr/>
          <a:lstStyle/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endParaRPr lang="en-US" sz="2400" dirty="0" smtClean="0">
              <a:cs typeface="Arial" charset="0"/>
            </a:endParaRP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r>
              <a:rPr lang="en-US" sz="2400" dirty="0" smtClean="0">
                <a:cs typeface="Arial" charset="0"/>
              </a:rPr>
              <a:t>flow properties are considered at irregular positions </a:t>
            </a: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r>
              <a:rPr lang="en-US" sz="2400" dirty="0" smtClean="0">
                <a:cs typeface="Arial" charset="0"/>
              </a:rPr>
              <a:t>particles have volume      , mass      , density     , pressure</a:t>
            </a:r>
          </a:p>
          <a:p>
            <a:pPr marL="179388" indent="-250825" eaLnBrk="0" hangingPunct="0">
              <a:spcBef>
                <a:spcPts val="300"/>
              </a:spcBef>
              <a:spcAft>
                <a:spcPct val="0"/>
              </a:spcAft>
            </a:pPr>
            <a:r>
              <a:rPr lang="en-US" sz="2400" dirty="0" smtClean="0">
                <a:cs typeface="Arial" charset="0"/>
              </a:rPr>
              <a:t>particles move with their velocity</a:t>
            </a:r>
            <a:endParaRPr lang="de-DE" sz="2400" dirty="0" smtClean="0">
              <a:cs typeface="Arial" charset="0"/>
            </a:endParaRP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792163" y="1804988"/>
            <a:ext cx="2311400" cy="2132012"/>
            <a:chOff x="502" y="1507"/>
            <a:chExt cx="2088" cy="2088"/>
          </a:xfrm>
        </p:grpSpPr>
        <p:sp>
          <p:nvSpPr>
            <p:cNvPr id="16428" name="Oval 5"/>
            <p:cNvSpPr>
              <a:spLocks noChangeArrowheads="1"/>
            </p:cNvSpPr>
            <p:nvPr/>
          </p:nvSpPr>
          <p:spPr bwMode="auto">
            <a:xfrm>
              <a:off x="502" y="286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29" name="Oval 6"/>
            <p:cNvSpPr>
              <a:spLocks noChangeArrowheads="1"/>
            </p:cNvSpPr>
            <p:nvPr/>
          </p:nvSpPr>
          <p:spPr bwMode="auto">
            <a:xfrm>
              <a:off x="1139" y="286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0" name="Oval 7"/>
            <p:cNvSpPr>
              <a:spLocks noChangeArrowheads="1"/>
            </p:cNvSpPr>
            <p:nvPr/>
          </p:nvSpPr>
          <p:spPr bwMode="auto">
            <a:xfrm>
              <a:off x="1774" y="286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1" name="Oval 8"/>
            <p:cNvSpPr>
              <a:spLocks noChangeArrowheads="1"/>
            </p:cNvSpPr>
            <p:nvPr/>
          </p:nvSpPr>
          <p:spPr bwMode="auto">
            <a:xfrm>
              <a:off x="2409" y="286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2" name="Oval 9"/>
            <p:cNvSpPr>
              <a:spLocks noChangeArrowheads="1"/>
            </p:cNvSpPr>
            <p:nvPr/>
          </p:nvSpPr>
          <p:spPr bwMode="auto">
            <a:xfrm>
              <a:off x="504" y="350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3" name="Oval 10"/>
            <p:cNvSpPr>
              <a:spLocks noChangeArrowheads="1"/>
            </p:cNvSpPr>
            <p:nvPr/>
          </p:nvSpPr>
          <p:spPr bwMode="auto">
            <a:xfrm>
              <a:off x="1141" y="350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4" name="Oval 11"/>
            <p:cNvSpPr>
              <a:spLocks noChangeArrowheads="1"/>
            </p:cNvSpPr>
            <p:nvPr/>
          </p:nvSpPr>
          <p:spPr bwMode="auto">
            <a:xfrm>
              <a:off x="1776" y="350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5" name="Oval 12"/>
            <p:cNvSpPr>
              <a:spLocks noChangeArrowheads="1"/>
            </p:cNvSpPr>
            <p:nvPr/>
          </p:nvSpPr>
          <p:spPr bwMode="auto">
            <a:xfrm>
              <a:off x="2411" y="350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6" name="Oval 13"/>
            <p:cNvSpPr>
              <a:spLocks noChangeArrowheads="1"/>
            </p:cNvSpPr>
            <p:nvPr/>
          </p:nvSpPr>
          <p:spPr bwMode="auto">
            <a:xfrm>
              <a:off x="502" y="223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7" name="Oval 14"/>
            <p:cNvSpPr>
              <a:spLocks noChangeArrowheads="1"/>
            </p:cNvSpPr>
            <p:nvPr/>
          </p:nvSpPr>
          <p:spPr bwMode="auto">
            <a:xfrm>
              <a:off x="1139" y="223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8" name="Oval 15"/>
            <p:cNvSpPr>
              <a:spLocks noChangeArrowheads="1"/>
            </p:cNvSpPr>
            <p:nvPr/>
          </p:nvSpPr>
          <p:spPr bwMode="auto">
            <a:xfrm>
              <a:off x="1774" y="223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39" name="Oval 16"/>
            <p:cNvSpPr>
              <a:spLocks noChangeArrowheads="1"/>
            </p:cNvSpPr>
            <p:nvPr/>
          </p:nvSpPr>
          <p:spPr bwMode="auto">
            <a:xfrm>
              <a:off x="2409" y="223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0" name="Oval 17"/>
            <p:cNvSpPr>
              <a:spLocks noChangeArrowheads="1"/>
            </p:cNvSpPr>
            <p:nvPr/>
          </p:nvSpPr>
          <p:spPr bwMode="auto">
            <a:xfrm>
              <a:off x="502" y="159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1" name="Oval 18"/>
            <p:cNvSpPr>
              <a:spLocks noChangeArrowheads="1"/>
            </p:cNvSpPr>
            <p:nvPr/>
          </p:nvSpPr>
          <p:spPr bwMode="auto">
            <a:xfrm>
              <a:off x="1139" y="159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2" name="Oval 19"/>
            <p:cNvSpPr>
              <a:spLocks noChangeArrowheads="1"/>
            </p:cNvSpPr>
            <p:nvPr/>
          </p:nvSpPr>
          <p:spPr bwMode="auto">
            <a:xfrm>
              <a:off x="1774" y="159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3" name="Oval 20"/>
            <p:cNvSpPr>
              <a:spLocks noChangeArrowheads="1"/>
            </p:cNvSpPr>
            <p:nvPr/>
          </p:nvSpPr>
          <p:spPr bwMode="auto">
            <a:xfrm>
              <a:off x="2409" y="159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4" name="Line 21"/>
            <p:cNvSpPr>
              <a:spLocks noChangeShapeType="1"/>
            </p:cNvSpPr>
            <p:nvPr/>
          </p:nvSpPr>
          <p:spPr bwMode="auto">
            <a:xfrm flipV="1">
              <a:off x="1184" y="2641"/>
              <a:ext cx="181" cy="27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45" name="Line 22"/>
            <p:cNvSpPr>
              <a:spLocks noChangeShapeType="1"/>
            </p:cNvSpPr>
            <p:nvPr/>
          </p:nvSpPr>
          <p:spPr bwMode="auto">
            <a:xfrm flipV="1">
              <a:off x="1819" y="2687"/>
              <a:ext cx="227" cy="22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46" name="Line 23"/>
            <p:cNvSpPr>
              <a:spLocks noChangeShapeType="1"/>
            </p:cNvSpPr>
            <p:nvPr/>
          </p:nvSpPr>
          <p:spPr bwMode="auto">
            <a:xfrm flipV="1">
              <a:off x="549" y="2550"/>
              <a:ext cx="181" cy="363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47" name="Line 24"/>
            <p:cNvSpPr>
              <a:spLocks noChangeShapeType="1"/>
            </p:cNvSpPr>
            <p:nvPr/>
          </p:nvSpPr>
          <p:spPr bwMode="auto">
            <a:xfrm flipV="1">
              <a:off x="2454" y="2777"/>
              <a:ext cx="136" cy="13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48" name="Line 25"/>
            <p:cNvSpPr>
              <a:spLocks noChangeShapeType="1"/>
            </p:cNvSpPr>
            <p:nvPr/>
          </p:nvSpPr>
          <p:spPr bwMode="auto">
            <a:xfrm flipV="1">
              <a:off x="549" y="3140"/>
              <a:ext cx="136" cy="408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49" name="Line 26"/>
            <p:cNvSpPr>
              <a:spLocks noChangeShapeType="1"/>
            </p:cNvSpPr>
            <p:nvPr/>
          </p:nvSpPr>
          <p:spPr bwMode="auto">
            <a:xfrm flipV="1">
              <a:off x="1184" y="3186"/>
              <a:ext cx="181" cy="36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0" name="Line 27"/>
            <p:cNvSpPr>
              <a:spLocks noChangeShapeType="1"/>
            </p:cNvSpPr>
            <p:nvPr/>
          </p:nvSpPr>
          <p:spPr bwMode="auto">
            <a:xfrm flipV="1">
              <a:off x="1819" y="3231"/>
              <a:ext cx="181" cy="317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1" name="Line 28"/>
            <p:cNvSpPr>
              <a:spLocks noChangeShapeType="1"/>
            </p:cNvSpPr>
            <p:nvPr/>
          </p:nvSpPr>
          <p:spPr bwMode="auto">
            <a:xfrm flipV="1">
              <a:off x="2454" y="3322"/>
              <a:ext cx="136" cy="22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2" name="Line 29"/>
            <p:cNvSpPr>
              <a:spLocks noChangeShapeType="1"/>
            </p:cNvSpPr>
            <p:nvPr/>
          </p:nvSpPr>
          <p:spPr bwMode="auto">
            <a:xfrm flipV="1">
              <a:off x="549" y="2006"/>
              <a:ext cx="272" cy="27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3" name="Line 30"/>
            <p:cNvSpPr>
              <a:spLocks noChangeShapeType="1"/>
            </p:cNvSpPr>
            <p:nvPr/>
          </p:nvSpPr>
          <p:spPr bwMode="auto">
            <a:xfrm flipV="1">
              <a:off x="1184" y="2006"/>
              <a:ext cx="272" cy="27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4" name="Line 31"/>
            <p:cNvSpPr>
              <a:spLocks noChangeShapeType="1"/>
            </p:cNvSpPr>
            <p:nvPr/>
          </p:nvSpPr>
          <p:spPr bwMode="auto">
            <a:xfrm flipV="1">
              <a:off x="1819" y="2097"/>
              <a:ext cx="227" cy="181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5" name="Line 32"/>
            <p:cNvSpPr>
              <a:spLocks noChangeShapeType="1"/>
            </p:cNvSpPr>
            <p:nvPr/>
          </p:nvSpPr>
          <p:spPr bwMode="auto">
            <a:xfrm flipV="1">
              <a:off x="2454" y="2188"/>
              <a:ext cx="136" cy="9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6" name="Line 33"/>
            <p:cNvSpPr>
              <a:spLocks noChangeShapeType="1"/>
            </p:cNvSpPr>
            <p:nvPr/>
          </p:nvSpPr>
          <p:spPr bwMode="auto">
            <a:xfrm flipV="1">
              <a:off x="549" y="1507"/>
              <a:ext cx="363" cy="13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7" name="Line 34"/>
            <p:cNvSpPr>
              <a:spLocks noChangeShapeType="1"/>
            </p:cNvSpPr>
            <p:nvPr/>
          </p:nvSpPr>
          <p:spPr bwMode="auto">
            <a:xfrm flipV="1">
              <a:off x="1184" y="1507"/>
              <a:ext cx="318" cy="13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8" name="Line 35"/>
            <p:cNvSpPr>
              <a:spLocks noChangeShapeType="1"/>
            </p:cNvSpPr>
            <p:nvPr/>
          </p:nvSpPr>
          <p:spPr bwMode="auto">
            <a:xfrm flipV="1">
              <a:off x="1819" y="1553"/>
              <a:ext cx="227" cy="9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59" name="Line 36"/>
            <p:cNvSpPr>
              <a:spLocks noChangeShapeType="1"/>
            </p:cNvSpPr>
            <p:nvPr/>
          </p:nvSpPr>
          <p:spPr bwMode="auto">
            <a:xfrm flipV="1">
              <a:off x="2454" y="1598"/>
              <a:ext cx="136" cy="45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16388" name="Group 37"/>
          <p:cNvGrpSpPr>
            <a:grpSpLocks/>
          </p:cNvGrpSpPr>
          <p:nvPr/>
        </p:nvGrpSpPr>
        <p:grpSpPr bwMode="auto">
          <a:xfrm>
            <a:off x="4943475" y="1773238"/>
            <a:ext cx="2592388" cy="2093912"/>
            <a:chOff x="3168" y="1633"/>
            <a:chExt cx="2146" cy="1914"/>
          </a:xfrm>
        </p:grpSpPr>
        <p:sp>
          <p:nvSpPr>
            <p:cNvPr id="16396" name="Oval 38"/>
            <p:cNvSpPr>
              <a:spLocks noChangeArrowheads="1"/>
            </p:cNvSpPr>
            <p:nvPr/>
          </p:nvSpPr>
          <p:spPr bwMode="auto">
            <a:xfrm>
              <a:off x="3406" y="2850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397" name="Oval 39"/>
            <p:cNvSpPr>
              <a:spLocks noChangeArrowheads="1"/>
            </p:cNvSpPr>
            <p:nvPr/>
          </p:nvSpPr>
          <p:spPr bwMode="auto">
            <a:xfrm>
              <a:off x="4019" y="2736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398" name="Oval 40"/>
            <p:cNvSpPr>
              <a:spLocks noChangeArrowheads="1"/>
            </p:cNvSpPr>
            <p:nvPr/>
          </p:nvSpPr>
          <p:spPr bwMode="auto">
            <a:xfrm>
              <a:off x="4540" y="292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399" name="Oval 41"/>
            <p:cNvSpPr>
              <a:spLocks noChangeArrowheads="1"/>
            </p:cNvSpPr>
            <p:nvPr/>
          </p:nvSpPr>
          <p:spPr bwMode="auto">
            <a:xfrm>
              <a:off x="5133" y="2886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0" name="Oval 42"/>
            <p:cNvSpPr>
              <a:spLocks noChangeArrowheads="1"/>
            </p:cNvSpPr>
            <p:nvPr/>
          </p:nvSpPr>
          <p:spPr bwMode="auto">
            <a:xfrm>
              <a:off x="3168" y="3377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1" name="Oval 43"/>
            <p:cNvSpPr>
              <a:spLocks noChangeArrowheads="1"/>
            </p:cNvSpPr>
            <p:nvPr/>
          </p:nvSpPr>
          <p:spPr bwMode="auto">
            <a:xfrm>
              <a:off x="3721" y="3365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2" name="Oval 44"/>
            <p:cNvSpPr>
              <a:spLocks noChangeArrowheads="1"/>
            </p:cNvSpPr>
            <p:nvPr/>
          </p:nvSpPr>
          <p:spPr bwMode="auto">
            <a:xfrm>
              <a:off x="4416" y="3455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3" name="Oval 45"/>
            <p:cNvSpPr>
              <a:spLocks noChangeArrowheads="1"/>
            </p:cNvSpPr>
            <p:nvPr/>
          </p:nvSpPr>
          <p:spPr bwMode="auto">
            <a:xfrm>
              <a:off x="5141" y="3407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4" name="Oval 46"/>
            <p:cNvSpPr>
              <a:spLocks noChangeArrowheads="1"/>
            </p:cNvSpPr>
            <p:nvPr/>
          </p:nvSpPr>
          <p:spPr bwMode="auto">
            <a:xfrm>
              <a:off x="3286" y="220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5" name="Oval 47"/>
            <p:cNvSpPr>
              <a:spLocks noChangeArrowheads="1"/>
            </p:cNvSpPr>
            <p:nvPr/>
          </p:nvSpPr>
          <p:spPr bwMode="auto">
            <a:xfrm>
              <a:off x="3929" y="220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6" name="Oval 48"/>
            <p:cNvSpPr>
              <a:spLocks noChangeArrowheads="1"/>
            </p:cNvSpPr>
            <p:nvPr/>
          </p:nvSpPr>
          <p:spPr bwMode="auto">
            <a:xfrm>
              <a:off x="4498" y="2239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7" name="Oval 49"/>
            <p:cNvSpPr>
              <a:spLocks noChangeArrowheads="1"/>
            </p:cNvSpPr>
            <p:nvPr/>
          </p:nvSpPr>
          <p:spPr bwMode="auto">
            <a:xfrm>
              <a:off x="5103" y="2293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8" name="Oval 50"/>
            <p:cNvSpPr>
              <a:spLocks noChangeArrowheads="1"/>
            </p:cNvSpPr>
            <p:nvPr/>
          </p:nvSpPr>
          <p:spPr bwMode="auto">
            <a:xfrm>
              <a:off x="3400" y="1694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09" name="Oval 51"/>
            <p:cNvSpPr>
              <a:spLocks noChangeArrowheads="1"/>
            </p:cNvSpPr>
            <p:nvPr/>
          </p:nvSpPr>
          <p:spPr bwMode="auto">
            <a:xfrm>
              <a:off x="3965" y="1706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10" name="Oval 52"/>
            <p:cNvSpPr>
              <a:spLocks noChangeArrowheads="1"/>
            </p:cNvSpPr>
            <p:nvPr/>
          </p:nvSpPr>
          <p:spPr bwMode="auto">
            <a:xfrm>
              <a:off x="4480" y="1712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11" name="Oval 53"/>
            <p:cNvSpPr>
              <a:spLocks noChangeArrowheads="1"/>
            </p:cNvSpPr>
            <p:nvPr/>
          </p:nvSpPr>
          <p:spPr bwMode="auto">
            <a:xfrm>
              <a:off x="5067" y="1748"/>
              <a:ext cx="90" cy="9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12" name="Line 54"/>
            <p:cNvSpPr>
              <a:spLocks noChangeShapeType="1"/>
            </p:cNvSpPr>
            <p:nvPr/>
          </p:nvSpPr>
          <p:spPr bwMode="auto">
            <a:xfrm flipV="1">
              <a:off x="4064" y="2575"/>
              <a:ext cx="133" cy="20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13" name="Line 55"/>
            <p:cNvSpPr>
              <a:spLocks noChangeShapeType="1"/>
            </p:cNvSpPr>
            <p:nvPr/>
          </p:nvSpPr>
          <p:spPr bwMode="auto">
            <a:xfrm flipV="1">
              <a:off x="4585" y="2717"/>
              <a:ext cx="155" cy="25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14" name="Line 56"/>
            <p:cNvSpPr>
              <a:spLocks noChangeShapeType="1"/>
            </p:cNvSpPr>
            <p:nvPr/>
          </p:nvSpPr>
          <p:spPr bwMode="auto">
            <a:xfrm flipV="1">
              <a:off x="3453" y="2502"/>
              <a:ext cx="109" cy="393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15" name="Line 57"/>
            <p:cNvSpPr>
              <a:spLocks noChangeShapeType="1"/>
            </p:cNvSpPr>
            <p:nvPr/>
          </p:nvSpPr>
          <p:spPr bwMode="auto">
            <a:xfrm flipV="1">
              <a:off x="5178" y="2729"/>
              <a:ext cx="136" cy="20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16" name="Line 58"/>
            <p:cNvSpPr>
              <a:spLocks noChangeShapeType="1"/>
            </p:cNvSpPr>
            <p:nvPr/>
          </p:nvSpPr>
          <p:spPr bwMode="auto">
            <a:xfrm flipV="1">
              <a:off x="3213" y="3050"/>
              <a:ext cx="220" cy="37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17" name="Line 59"/>
            <p:cNvSpPr>
              <a:spLocks noChangeShapeType="1"/>
            </p:cNvSpPr>
            <p:nvPr/>
          </p:nvSpPr>
          <p:spPr bwMode="auto">
            <a:xfrm flipV="1">
              <a:off x="3764" y="3096"/>
              <a:ext cx="217" cy="31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18" name="Line 60"/>
            <p:cNvSpPr>
              <a:spLocks noChangeShapeType="1"/>
            </p:cNvSpPr>
            <p:nvPr/>
          </p:nvSpPr>
          <p:spPr bwMode="auto">
            <a:xfrm flipV="1">
              <a:off x="4459" y="3237"/>
              <a:ext cx="259" cy="263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19" name="Line 61"/>
            <p:cNvSpPr>
              <a:spLocks noChangeShapeType="1"/>
            </p:cNvSpPr>
            <p:nvPr/>
          </p:nvSpPr>
          <p:spPr bwMode="auto">
            <a:xfrm flipV="1">
              <a:off x="5184" y="3142"/>
              <a:ext cx="82" cy="31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0" name="Line 62"/>
            <p:cNvSpPr>
              <a:spLocks noChangeShapeType="1"/>
            </p:cNvSpPr>
            <p:nvPr/>
          </p:nvSpPr>
          <p:spPr bwMode="auto">
            <a:xfrm flipV="1">
              <a:off x="3333" y="1988"/>
              <a:ext cx="410" cy="26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1" name="Line 63"/>
            <p:cNvSpPr>
              <a:spLocks noChangeShapeType="1"/>
            </p:cNvSpPr>
            <p:nvPr/>
          </p:nvSpPr>
          <p:spPr bwMode="auto">
            <a:xfrm flipV="1">
              <a:off x="3974" y="2048"/>
              <a:ext cx="320" cy="20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2" name="Line 64"/>
            <p:cNvSpPr>
              <a:spLocks noChangeShapeType="1"/>
            </p:cNvSpPr>
            <p:nvPr/>
          </p:nvSpPr>
          <p:spPr bwMode="auto">
            <a:xfrm flipV="1">
              <a:off x="4543" y="2103"/>
              <a:ext cx="227" cy="181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3" name="Line 65"/>
            <p:cNvSpPr>
              <a:spLocks noChangeShapeType="1"/>
            </p:cNvSpPr>
            <p:nvPr/>
          </p:nvSpPr>
          <p:spPr bwMode="auto">
            <a:xfrm flipV="1">
              <a:off x="5148" y="2146"/>
              <a:ext cx="112" cy="19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4" name="Line 66"/>
            <p:cNvSpPr>
              <a:spLocks noChangeShapeType="1"/>
            </p:cNvSpPr>
            <p:nvPr/>
          </p:nvSpPr>
          <p:spPr bwMode="auto">
            <a:xfrm flipV="1">
              <a:off x="3447" y="1633"/>
              <a:ext cx="471" cy="10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5" name="Line 67"/>
            <p:cNvSpPr>
              <a:spLocks noChangeShapeType="1"/>
            </p:cNvSpPr>
            <p:nvPr/>
          </p:nvSpPr>
          <p:spPr bwMode="auto">
            <a:xfrm flipV="1">
              <a:off x="4010" y="1651"/>
              <a:ext cx="390" cy="10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6" name="Line 68"/>
            <p:cNvSpPr>
              <a:spLocks noChangeShapeType="1"/>
            </p:cNvSpPr>
            <p:nvPr/>
          </p:nvSpPr>
          <p:spPr bwMode="auto">
            <a:xfrm flipV="1">
              <a:off x="4525" y="1715"/>
              <a:ext cx="281" cy="4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27" name="Line 69"/>
            <p:cNvSpPr>
              <a:spLocks noChangeShapeType="1"/>
            </p:cNvSpPr>
            <p:nvPr/>
          </p:nvSpPr>
          <p:spPr bwMode="auto">
            <a:xfrm flipV="1">
              <a:off x="5112" y="1664"/>
              <a:ext cx="142" cy="129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pic>
        <p:nvPicPr>
          <p:cNvPr id="16389" name="Picture 84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4288" y="4365625"/>
            <a:ext cx="127635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5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46488" y="4365625"/>
            <a:ext cx="50815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6" descr="addin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3235" y="5302250"/>
            <a:ext cx="2349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90" descr="addin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71360" y="6115050"/>
            <a:ext cx="2317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88" descr="addin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07835" y="5711825"/>
            <a:ext cx="307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89" descr="addin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75948" y="5643563"/>
            <a:ext cx="217487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87" descr="addin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57223" y="5705475"/>
            <a:ext cx="2079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62" name="Picture 78" descr="addin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501860" y="5703888"/>
            <a:ext cx="220663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SPH Approximation at the Boundary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0000"/>
            <a:ext cx="4906888" cy="4937760"/>
          </a:xfrm>
        </p:spPr>
        <p:txBody>
          <a:bodyPr/>
          <a:lstStyle/>
          <a:p>
            <a:r>
              <a:rPr lang="de-DE" dirty="0" smtClean="0"/>
              <a:t>Particle deficiency at the interface</a:t>
            </a:r>
          </a:p>
          <a:p>
            <a:pPr lvl="1"/>
            <a:r>
              <a:rPr lang="de-DE" dirty="0" smtClean="0"/>
              <a:t>Results in discontinuities</a:t>
            </a:r>
          </a:p>
          <a:p>
            <a:pPr lvl="1"/>
            <a:r>
              <a:rPr lang="de-DE" dirty="0" smtClean="0"/>
              <a:t>Large pressure gradients</a:t>
            </a:r>
          </a:p>
          <a:p>
            <a:endParaRPr lang="de-DE" dirty="0" smtClean="0"/>
          </a:p>
          <a:p>
            <a:r>
              <a:rPr lang="de-DE" dirty="0" smtClean="0"/>
              <a:t>Solution:</a:t>
            </a:r>
          </a:p>
          <a:p>
            <a:pPr lvl="1"/>
            <a:r>
              <a:rPr lang="de-DE" dirty="0" smtClean="0"/>
              <a:t>Sample boundaries with particles</a:t>
            </a:r>
            <a:r>
              <a:rPr lang="de-DE" dirty="0"/>
              <a:t> </a:t>
            </a:r>
            <a:r>
              <a:rPr lang="de-DE" dirty="0" smtClean="0"/>
              <a:t>to approximate field variables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04" y="1556792"/>
            <a:ext cx="2287880" cy="22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Strategies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2933" y="1440000"/>
            <a:ext cx="5410944" cy="4937760"/>
          </a:xfrm>
        </p:spPr>
        <p:txBody>
          <a:bodyPr>
            <a:normAutofit/>
          </a:bodyPr>
          <a:lstStyle/>
          <a:p>
            <a:r>
              <a:rPr lang="de-DE" dirty="0" smtClean="0"/>
              <a:t>Sampling</a:t>
            </a:r>
          </a:p>
          <a:p>
            <a:pPr lvl="1"/>
            <a:r>
              <a:rPr lang="de-DE" dirty="0" smtClean="0"/>
              <a:t>Pre-sampling, e.g., [Keiser06</a:t>
            </a:r>
            <a:r>
              <a:rPr lang="de-DE" dirty="0"/>
              <a:t>, Solenthaler07, Akinci12, Schechter12]</a:t>
            </a:r>
          </a:p>
          <a:p>
            <a:pPr lvl="1"/>
            <a:r>
              <a:rPr lang="de-DE" dirty="0" smtClean="0"/>
              <a:t>Online sampling, e.g., [Hu06]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Field approximation of boundary particle</a:t>
            </a:r>
          </a:p>
          <a:p>
            <a:pPr lvl="1"/>
            <a:r>
              <a:rPr lang="de-DE" dirty="0" smtClean="0"/>
              <a:t>Interpolate, e.g., [Solenthaler07, Ihmsen10]</a:t>
            </a:r>
          </a:p>
          <a:p>
            <a:pPr lvl="1"/>
            <a:r>
              <a:rPr lang="de-DE" dirty="0"/>
              <a:t>Mirror, e.g., [Akinci12, Schechter12</a:t>
            </a:r>
            <a:r>
              <a:rPr lang="de-DE" dirty="0" smtClean="0"/>
              <a:t>]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Force </a:t>
            </a:r>
            <a:r>
              <a:rPr lang="de-DE" dirty="0"/>
              <a:t>computation</a:t>
            </a:r>
          </a:p>
          <a:p>
            <a:pPr lvl="1"/>
            <a:r>
              <a:rPr lang="de-DE" dirty="0"/>
              <a:t>Penalty forces, e.g., </a:t>
            </a:r>
            <a:r>
              <a:rPr lang="de-DE" dirty="0" smtClean="0"/>
              <a:t>[Müller04</a:t>
            </a:r>
            <a:r>
              <a:rPr lang="de-DE" dirty="0"/>
              <a:t>, Lenaerts08]</a:t>
            </a:r>
          </a:p>
          <a:p>
            <a:pPr lvl="1"/>
            <a:r>
              <a:rPr lang="de-DE" dirty="0"/>
              <a:t>Direct forcing, e.g., [Becker09]</a:t>
            </a:r>
          </a:p>
          <a:p>
            <a:pPr lvl="1"/>
            <a:r>
              <a:rPr lang="de-DE" dirty="0"/>
              <a:t>Pressure-based, e.g., [</a:t>
            </a:r>
            <a:r>
              <a:rPr lang="de-DE" dirty="0" smtClean="0"/>
              <a:t>Solenthaler07,Akinci12</a:t>
            </a:r>
            <a:r>
              <a:rPr lang="de-DE" dirty="0"/>
              <a:t>]</a:t>
            </a:r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93" y="1664442"/>
            <a:ext cx="2753407" cy="2065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93" y="4040706"/>
            <a:ext cx="2753407" cy="2065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8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Sampling of Arbitrary </a:t>
            </a:r>
            <a:r>
              <a:rPr lang="de-DE" dirty="0" smtClean="0"/>
              <a:t>Meshes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smtClean="0"/>
              <a:t>Uniform sampling not always possible</a:t>
            </a:r>
          </a:p>
          <a:p>
            <a:r>
              <a:rPr lang="de-DE" dirty="0" smtClean="0"/>
              <a:t>Particle spacing must not be larger than smoothing length</a:t>
            </a:r>
          </a:p>
          <a:p>
            <a:r>
              <a:rPr lang="de-DE" dirty="0" smtClean="0"/>
              <a:t>Correct particle volumes in oversampled boundary regions [Akinci12]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Mirror fluid particle‘s rest density onto rigid particle to get mass contribution</a:t>
            </a:r>
          </a:p>
          <a:p>
            <a:r>
              <a:rPr lang="de-DE" dirty="0" smtClean="0"/>
              <a:t>Example: adapted density computation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35" y="1966339"/>
            <a:ext cx="125730" cy="179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38" y="2631028"/>
            <a:ext cx="3834765" cy="412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27" y="4884473"/>
            <a:ext cx="4027551" cy="3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Sampling - Mass Contribution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" y="1243013"/>
            <a:ext cx="7800975" cy="43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Topics / Research Challenges</a:t>
            </a:r>
          </a:p>
        </p:txBody>
      </p:sp>
      <p:sp>
        <p:nvSpPr>
          <p:cNvPr id="44034" name="Rectangle 3"/>
          <p:cNvSpPr>
            <a:spLocks/>
          </p:cNvSpPr>
          <p:nvPr/>
        </p:nvSpPr>
        <p:spPr bwMode="auto">
          <a:xfrm>
            <a:off x="468313" y="1439863"/>
            <a:ext cx="821213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SPH fluid solver </a:t>
            </a:r>
            <a:endParaRPr lang="en-US" sz="2400" dirty="0" smtClean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Neighborhood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query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Incompressibility / pressure computation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Boundary 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handling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2"/>
                </a:solidFill>
                <a:latin typeface="Calibri Light" pitchFamily="34" charset="0"/>
              </a:rPr>
              <a:t>Multiple </a:t>
            </a:r>
            <a:r>
              <a:rPr lang="en-US" sz="2400" b="1" dirty="0">
                <a:solidFill>
                  <a:schemeClr val="tx2"/>
                </a:solidFill>
                <a:latin typeface="Calibri Light" pitchFamily="34" charset="0"/>
              </a:rPr>
              <a:t>phases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Multi-resolution</a:t>
            </a:r>
            <a:endParaRPr lang="en-US" sz="2400" dirty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Surface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r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econstruction and rendering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67347" y="2492896"/>
            <a:ext cx="3456384" cy="36724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3360000" scaled="0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11125" dist="50800" dir="3060000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Multiphase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641848"/>
          </a:xfrm>
        </p:spPr>
        <p:txBody>
          <a:bodyPr/>
          <a:lstStyle/>
          <a:p>
            <a:r>
              <a:rPr lang="en-US" dirty="0" smtClean="0"/>
              <a:t>Particles offer </a:t>
            </a:r>
            <a:r>
              <a:rPr lang="en-US" dirty="0"/>
              <a:t>the advantage that the </a:t>
            </a:r>
            <a:r>
              <a:rPr lang="en-US" dirty="0" smtClean="0"/>
              <a:t>free surface and the interface </a:t>
            </a:r>
            <a:r>
              <a:rPr lang="en-US" dirty="0"/>
              <a:t>between two fluids is sharply </a:t>
            </a:r>
            <a:r>
              <a:rPr lang="en-US" dirty="0" smtClean="0"/>
              <a:t>defined</a:t>
            </a:r>
          </a:p>
          <a:p>
            <a:r>
              <a:rPr lang="en-US" dirty="0" smtClean="0"/>
              <a:t>[Müller 05</a:t>
            </a:r>
            <a:r>
              <a:rPr lang="en-US" dirty="0"/>
              <a:t>, </a:t>
            </a:r>
            <a:r>
              <a:rPr lang="en-US" dirty="0" smtClean="0"/>
              <a:t>Tartakovsky05, Hu06, Solenthaler08, Schechter12]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2924944"/>
            <a:ext cx="2160240" cy="2891933"/>
          </a:xfrm>
          <a:prstGeom prst="rect">
            <a:avLst/>
          </a:prstGeom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5508104" y="5733256"/>
            <a:ext cx="14754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[Schechter12]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364088" y="2564904"/>
            <a:ext cx="24482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sz="2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Liquid-air interface</a:t>
            </a:r>
            <a:endParaRPr lang="en-GB" sz="22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7624" y="2492896"/>
            <a:ext cx="3456384" cy="36724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3360000" scaled="0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11125" dist="50800" dir="3060000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547664" y="5733256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[Solenthaler08]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547664" y="2564904"/>
            <a:ext cx="30963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sz="22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Liquid-liquid interface</a:t>
            </a:r>
            <a:endParaRPr lang="en-GB" sz="2200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 descr="frame5_Corr_cu_cro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286" r="1349" b="1430"/>
          <a:stretch/>
        </p:blipFill>
        <p:spPr>
          <a:xfrm>
            <a:off x="1619672" y="3140968"/>
            <a:ext cx="2592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122912" cy="26418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Particles carry attributes individually</a:t>
            </a:r>
          </a:p>
          <a:p>
            <a:pPr lvl="1"/>
            <a:r>
              <a:rPr lang="en-US" dirty="0" smtClean="0"/>
              <a:t>Mass</a:t>
            </a:r>
            <a:endParaRPr lang="en-US" dirty="0"/>
          </a:p>
          <a:p>
            <a:pPr lvl="1"/>
            <a:r>
              <a:rPr lang="en-US" dirty="0"/>
              <a:t>Rest density </a:t>
            </a:r>
          </a:p>
          <a:p>
            <a:pPr lvl="1"/>
            <a:r>
              <a:rPr lang="en-US" dirty="0"/>
              <a:t>Viscosity coefficient</a:t>
            </a:r>
          </a:p>
          <a:p>
            <a:pPr lvl="1"/>
            <a:r>
              <a:rPr lang="en-US" dirty="0" smtClean="0"/>
              <a:t>Color </a:t>
            </a:r>
            <a:r>
              <a:rPr lang="en-US" dirty="0"/>
              <a:t>attributes</a:t>
            </a:r>
          </a:p>
          <a:p>
            <a:pPr lvl="1"/>
            <a:r>
              <a:rPr lang="en-US" dirty="0" smtClean="0"/>
              <a:t>Temperature</a:t>
            </a:r>
          </a:p>
          <a:p>
            <a:r>
              <a:rPr lang="en-US" dirty="0"/>
              <a:t>Buoyancy emerges from individual rest </a:t>
            </a:r>
            <a:r>
              <a:rPr lang="en-US" dirty="0" smtClean="0"/>
              <a:t>densities V</a:t>
            </a:r>
            <a:r>
              <a:rPr lang="en-US" baseline="-25000" dirty="0" smtClean="0"/>
              <a:t>i</a:t>
            </a:r>
            <a:r>
              <a:rPr lang="en-US" baseline="30000" dirty="0" smtClean="0"/>
              <a:t>fluid1</a:t>
            </a:r>
            <a:r>
              <a:rPr lang="en-US" dirty="0" smtClean="0"/>
              <a:t> = V</a:t>
            </a:r>
            <a:r>
              <a:rPr lang="en-US" baseline="-25000" dirty="0" smtClean="0"/>
              <a:t>j</a:t>
            </a:r>
            <a:r>
              <a:rPr lang="en-US" baseline="30000" dirty="0" smtClean="0"/>
              <a:t>fluid2</a:t>
            </a:r>
            <a:endParaRPr lang="en-US" baseline="30000" dirty="0"/>
          </a:p>
        </p:txBody>
      </p:sp>
      <p:pic>
        <p:nvPicPr>
          <p:cNvPr id="5" name="Picture 1033" descr="particles03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2920244" cy="2304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nc0380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93096"/>
            <a:ext cx="2952328" cy="2214245"/>
          </a:xfrm>
          <a:prstGeom prst="rect">
            <a:avLst/>
          </a:prstGeom>
        </p:spPr>
      </p:pic>
      <p:pic>
        <p:nvPicPr>
          <p:cNvPr id="9" name="Picture 8" descr="mesh2680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93096"/>
            <a:ext cx="2952328" cy="221424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3861048"/>
            <a:ext cx="5122912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0000" indent="-270000" algn="l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2200" b="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tabLst>
                <a:tab pos="540000" algn="l"/>
              </a:tabLst>
              <a:defRPr kumimoji="0" sz="2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808038" indent="-270000" algn="l" defTabSz="808038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 pitchFamily="2" charset="2"/>
              <a:buChar char="§"/>
              <a:defRPr kumimoji="0" sz="18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9000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Diffusion of concentration, temperature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6588224" y="3861048"/>
            <a:ext cx="1166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[Müller05]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5-02 at 3.23.5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94" y="1772816"/>
            <a:ext cx="5165594" cy="3888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Density Ratios</a:t>
            </a:r>
            <a:endParaRPr lang="en-US" dirty="0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6660232" y="6309320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[Solenthaler08]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4005064"/>
            <a:ext cx="2376264" cy="237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268760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Density Ratios</a:t>
            </a:r>
            <a:endParaRPr lang="en-US" dirty="0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6660232" y="6309320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[Solenthaler08]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005064"/>
            <a:ext cx="2376264" cy="237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8232" y="1268425"/>
            <a:ext cx="2376264" cy="237626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3933056"/>
            <a:ext cx="5976664" cy="1800200"/>
          </a:xfrm>
        </p:spPr>
        <p:txBody>
          <a:bodyPr/>
          <a:lstStyle/>
          <a:p>
            <a:r>
              <a:rPr lang="en-US" dirty="0"/>
              <a:t>Standard SPH</a:t>
            </a:r>
          </a:p>
          <a:p>
            <a:pPr lvl="1"/>
            <a:r>
              <a:rPr lang="en-US" dirty="0"/>
              <a:t>Cannot handle discontinuities at interfaces</a:t>
            </a:r>
          </a:p>
          <a:p>
            <a:pPr lvl="1"/>
            <a:r>
              <a:rPr lang="en-US" dirty="0"/>
              <a:t>Results in spurious and unphysical interface </a:t>
            </a:r>
            <a:r>
              <a:rPr lang="en-US" dirty="0" smtClean="0"/>
              <a:t>tension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density differences lead to instability </a:t>
            </a:r>
            <a:r>
              <a:rPr lang="en-US" dirty="0" smtClean="0"/>
              <a:t>problems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7544" y="1700808"/>
            <a:ext cx="5904656" cy="23042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0000" indent="-270000" algn="l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2200" b="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tabLst>
                <a:tab pos="540000" algn="l"/>
              </a:tabLst>
              <a:defRPr kumimoji="0" sz="2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808038" indent="-270000" algn="l" defTabSz="808038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 pitchFamily="2" charset="2"/>
              <a:buChar char="§"/>
              <a:defRPr kumimoji="0" sz="18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9000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Adapted SPH</a:t>
            </a:r>
          </a:p>
          <a:p>
            <a:pPr lvl="1"/>
            <a:r>
              <a:rPr lang="en-US" dirty="0" smtClean="0"/>
              <a:t>Stable simulations despite high density ratios</a:t>
            </a:r>
          </a:p>
          <a:p>
            <a:pPr lvl="1"/>
            <a:r>
              <a:rPr lang="en-US" dirty="0" smtClean="0"/>
              <a:t>We need full control over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0605" y="764704"/>
            <a:ext cx="2273843" cy="2952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59271"/>
            <a:ext cx="2111228" cy="19977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15816" y="1359271"/>
            <a:ext cx="3023610" cy="1997721"/>
            <a:chOff x="5436096" y="4149080"/>
            <a:chExt cx="3023610" cy="19977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096" y="4797152"/>
              <a:ext cx="876300" cy="6477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2200" y="4149080"/>
              <a:ext cx="2087506" cy="199772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645024"/>
            <a:ext cx="1903516" cy="5760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4005064"/>
            <a:ext cx="2376264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441" y="4005064"/>
            <a:ext cx="1645106" cy="648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6441" y="4941168"/>
            <a:ext cx="2350341" cy="57606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6441" y="3645024"/>
            <a:ext cx="15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/>
                <a:cs typeface="Calibri Light"/>
              </a:rPr>
              <a:t>Particle density</a:t>
            </a:r>
            <a:endParaRPr lang="en-US" dirty="0">
              <a:latin typeface="Calibri Light"/>
              <a:cs typeface="Calibri Light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012160" y="3861048"/>
            <a:ext cx="3024336" cy="24482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0000" indent="-270000" algn="l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2200" b="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tabLst>
                <a:tab pos="540000" algn="l"/>
              </a:tabLst>
              <a:defRPr kumimoji="0" sz="2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808038" indent="-270000" algn="l" defTabSz="808038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 pitchFamily="2" charset="2"/>
              <a:buChar char="§"/>
              <a:defRPr kumimoji="0" sz="18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9000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Problems near interfaces where rest densities and masses vary</a:t>
            </a:r>
          </a:p>
          <a:p>
            <a:r>
              <a:rPr lang="en-US" dirty="0" smtClean="0"/>
              <a:t>Falsified smoothed quantities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Problems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55576" y="1052736"/>
            <a:ext cx="2069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/>
                <a:cs typeface="Calibri Light"/>
              </a:rPr>
              <a:t>Desired density field</a:t>
            </a:r>
            <a:endParaRPr lang="en-US" dirty="0">
              <a:latin typeface="Calibri Light"/>
              <a:cs typeface="Calibri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95936" y="1052736"/>
            <a:ext cx="172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/>
                <a:cs typeface="Calibri Light"/>
              </a:rPr>
              <a:t>SPH density field</a:t>
            </a:r>
            <a:endParaRPr lang="en-US" dirty="0">
              <a:latin typeface="Calibri Light"/>
              <a:cs typeface="Calibri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568" y="449982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/>
                <a:cs typeface="Calibri Light"/>
              </a:rPr>
              <a:t>Adapted density</a:t>
            </a:r>
            <a:endParaRPr lang="en-US" dirty="0">
              <a:latin typeface="Calibri Light"/>
              <a:cs typeface="Calibri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/>
          <a:srcRect l="1585" r="25267"/>
          <a:stretch/>
        </p:blipFill>
        <p:spPr>
          <a:xfrm>
            <a:off x="6372200" y="764704"/>
            <a:ext cx="1663200" cy="29523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/>
          <a:srcRect l="-4" r="50604"/>
          <a:stretch/>
        </p:blipFill>
        <p:spPr>
          <a:xfrm>
            <a:off x="6332400" y="764704"/>
            <a:ext cx="1123200" cy="295232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6441" y="5445224"/>
            <a:ext cx="3298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/>
                <a:cs typeface="Calibri Light"/>
              </a:rPr>
              <a:t>Apply the same idea to all forces!</a:t>
            </a:r>
            <a:endParaRPr lang="en-US" dirty="0">
              <a:latin typeface="Calibri Light"/>
              <a:cs typeface="Calibri Light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1115616" y="5733256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[Solenthaler08]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/>
          </p:cNvSpPr>
          <p:nvPr>
            <p:ph type="title" idx="4294967295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cs typeface="Arial" charset="0"/>
              </a:rPr>
              <a:t>Momentum Equation</a:t>
            </a:r>
            <a:endParaRPr lang="de-DE" smtClean="0">
              <a:cs typeface="Arial" charset="0"/>
            </a:endParaRPr>
          </a:p>
        </p:txBody>
      </p:sp>
      <p:sp>
        <p:nvSpPr>
          <p:cNvPr id="21506" name="Rectangle 72"/>
          <p:cNvSpPr>
            <a:spLocks noGrp="1"/>
          </p:cNvSpPr>
          <p:nvPr>
            <p:ph type="body" idx="4294967295"/>
          </p:nvPr>
        </p:nvSpPr>
        <p:spPr>
          <a:xfrm>
            <a:off x="468313" y="1484313"/>
            <a:ext cx="8266112" cy="5027612"/>
          </a:xfrm>
        </p:spPr>
        <p:txBody>
          <a:bodyPr lIns="91440" tIns="45720" rIns="91440" bIns="45720"/>
          <a:lstStyle/>
          <a:p>
            <a:pPr marL="269875" indent="-269875" eaLnBrk="1" hangingPunct="1">
              <a:spcBef>
                <a:spcPts val="800"/>
              </a:spcBef>
            </a:pPr>
            <a:r>
              <a:rPr lang="en-US" smtClean="0">
                <a:cs typeface="Arial" charset="0"/>
              </a:rPr>
              <a:t>Navier-Stokes </a:t>
            </a:r>
            <a:endParaRPr lang="de-DE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Lagrangian form with </a:t>
            </a:r>
            <a:r>
              <a:rPr lang="en-US" b="1" smtClean="0">
                <a:cs typeface="Arial" charset="0"/>
              </a:rPr>
              <a:t>advected</a:t>
            </a:r>
            <a:r>
              <a:rPr lang="en-US" smtClean="0">
                <a:cs typeface="Arial" charset="0"/>
              </a:rPr>
              <a:t> fluid samples / particles </a:t>
            </a:r>
          </a:p>
          <a:p>
            <a:pPr marL="539750" lvl="1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539750" lvl="1" indent="-269875" eaLnBrk="1" hangingPunct="1">
              <a:spcBef>
                <a:spcPts val="200"/>
              </a:spcBef>
            </a:pPr>
            <a:endParaRPr lang="en-US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solidFill>
                  <a:srgbClr val="969696"/>
                </a:solidFill>
                <a:cs typeface="Arial" charset="0"/>
              </a:rPr>
              <a:t>Eulerian form with </a:t>
            </a:r>
            <a:r>
              <a:rPr lang="en-US" b="1" smtClean="0">
                <a:solidFill>
                  <a:srgbClr val="969696"/>
                </a:solidFill>
                <a:cs typeface="Arial" charset="0"/>
              </a:rPr>
              <a:t>fixed</a:t>
            </a:r>
            <a:r>
              <a:rPr lang="en-US" smtClean="0">
                <a:solidFill>
                  <a:srgbClr val="969696"/>
                </a:solidFill>
                <a:cs typeface="Arial" charset="0"/>
              </a:rPr>
              <a:t> fluid samples</a:t>
            </a:r>
          </a:p>
          <a:p>
            <a:pPr marL="539750" lvl="1" indent="-269875" eaLnBrk="1" hangingPunct="1">
              <a:buFont typeface="Wingdings" pitchFamily="2" charset="2"/>
              <a:buNone/>
            </a:pPr>
            <a:endParaRPr lang="en-US" smtClean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1507" name="Picture 10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8838" y="2132013"/>
            <a:ext cx="5487987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17750" y="4381500"/>
            <a:ext cx="9810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6" descr="addin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5663" y="4381500"/>
            <a:ext cx="118586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9" descr="addin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73975" y="4037013"/>
            <a:ext cx="2349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6" descr="addin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30850" y="5081588"/>
            <a:ext cx="2349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5" descr="addin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5663" y="5456238"/>
            <a:ext cx="25082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Fußzeilenplatzhalter 4"/>
          <p:cNvSpPr txBox="1">
            <a:spLocks noGrp="1"/>
          </p:cNvSpPr>
          <p:nvPr/>
        </p:nvSpPr>
        <p:spPr bwMode="auto">
          <a:xfrm>
            <a:off x="3721100" y="5319713"/>
            <a:ext cx="249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69696"/>
                </a:solidFill>
                <a:latin typeface="Calibri Light" pitchFamily="34" charset="0"/>
                <a:ea typeface="Geneva"/>
                <a:cs typeface="Geneva"/>
              </a:rPr>
              <a:t>Accounts for the missing</a:t>
            </a:r>
            <a:br>
              <a:rPr lang="en-US">
                <a:solidFill>
                  <a:srgbClr val="969696"/>
                </a:solidFill>
                <a:latin typeface="Calibri Light" pitchFamily="34" charset="0"/>
                <a:ea typeface="Geneva"/>
                <a:cs typeface="Geneva"/>
              </a:rPr>
            </a:br>
            <a:r>
              <a:rPr lang="en-US">
                <a:solidFill>
                  <a:srgbClr val="969696"/>
                </a:solidFill>
                <a:latin typeface="Calibri Light" pitchFamily="34" charset="0"/>
                <a:ea typeface="Geneva"/>
                <a:cs typeface="Geneva"/>
              </a:rPr>
              <a:t>movement of the sample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Artificial Tension Forces</a:t>
            </a:r>
            <a:endParaRPr lang="en-US" dirty="0"/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779912" y="5157192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[Solenthaler08]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 descr="Screen shot 2014-05-02 at 3.27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176464" cy="3147193"/>
          </a:xfrm>
          <a:prstGeom prst="rect">
            <a:avLst/>
          </a:prstGeom>
        </p:spPr>
      </p:pic>
      <p:pic>
        <p:nvPicPr>
          <p:cNvPr id="9" name="Picture 8" descr="Screen shot 2014-05-02 at 3.27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56" y="1916832"/>
            <a:ext cx="42289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7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Liquid-air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91264" cy="1489720"/>
          </a:xfrm>
        </p:spPr>
        <p:txBody>
          <a:bodyPr>
            <a:normAutofit/>
          </a:bodyPr>
          <a:lstStyle/>
          <a:p>
            <a:r>
              <a:rPr lang="en-US" dirty="0" smtClean="0"/>
              <a:t>Density deficiency at the free surface due to lack </a:t>
            </a:r>
            <a:r>
              <a:rPr lang="en-US" dirty="0"/>
              <a:t>of neighbors</a:t>
            </a:r>
            <a:br>
              <a:rPr lang="en-US" dirty="0"/>
            </a:br>
            <a:r>
              <a:rPr lang="en-US" dirty="0"/>
              <a:t>-&gt; </a:t>
            </a:r>
            <a:r>
              <a:rPr lang="en-US" dirty="0" smtClean="0"/>
              <a:t>Surface </a:t>
            </a:r>
            <a:r>
              <a:rPr lang="en-US" dirty="0"/>
              <a:t>tension </a:t>
            </a:r>
            <a:r>
              <a:rPr lang="en-US" dirty="0" smtClean="0"/>
              <a:t>artifacts, clustering in spray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008479"/>
            <a:ext cx="2304256" cy="17805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5736" y="3717032"/>
            <a:ext cx="147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F5F5F"/>
                </a:solidFill>
                <a:latin typeface="Calibri Light"/>
                <a:cs typeface="Calibri Light"/>
              </a:rPr>
              <a:t>[</a:t>
            </a:r>
            <a:r>
              <a:rPr lang="en-US" dirty="0" smtClean="0">
                <a:solidFill>
                  <a:srgbClr val="5F5F5F"/>
                </a:solidFill>
                <a:latin typeface="Calibri Light"/>
                <a:cs typeface="Calibri Light"/>
              </a:rPr>
              <a:t>Schechter12]</a:t>
            </a:r>
            <a:endParaRPr lang="en-US" dirty="0">
              <a:solidFill>
                <a:srgbClr val="5F5F5F"/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036986"/>
            <a:ext cx="2079232" cy="17509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5536" y="4061140"/>
            <a:ext cx="7992888" cy="2536212"/>
            <a:chOff x="395536" y="4061140"/>
            <a:chExt cx="7992888" cy="25362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5736" y="4853228"/>
              <a:ext cx="2311490" cy="17441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8024" y="4853228"/>
              <a:ext cx="2055639" cy="1728192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95536" y="4061140"/>
              <a:ext cx="7992888" cy="792088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270000" indent="-270000" algn="l" rtl="0" eaLnBrk="1" latinLnBrk="0" hangingPunct="1">
                <a:lnSpc>
                  <a:spcPct val="95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tx2"/>
                </a:buClr>
                <a:buSzPct val="76000"/>
                <a:buFont typeface="Wingdings" panose="05000000000000000000" pitchFamily="2" charset="2"/>
                <a:buChar char="§"/>
                <a:defRPr kumimoji="0" sz="2200" b="0" kern="1200" baseline="0">
                  <a:solidFill>
                    <a:schemeClr val="tx2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1pPr>
              <a:lvl2pPr marL="540000" indent="-270000" algn="l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tx2"/>
                </a:buClr>
                <a:buSzPct val="76000"/>
                <a:buFont typeface="Wingdings" panose="05000000000000000000" pitchFamily="2" charset="2"/>
                <a:buChar char="§"/>
                <a:tabLst>
                  <a:tab pos="540000" algn="l"/>
                </a:tabLst>
                <a:defRPr kumimoji="0" sz="2000" kern="1200" baseline="0">
                  <a:solidFill>
                    <a:schemeClr val="tx2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2pPr>
              <a:lvl3pPr marL="808038" indent="-270000" algn="l" defTabSz="808038" rtl="0" eaLnBrk="1" latinLnBrk="0" hangingPunct="1">
                <a:spcBef>
                  <a:spcPts val="200"/>
                </a:spcBef>
                <a:spcAft>
                  <a:spcPts val="0"/>
                </a:spcAft>
                <a:buClr>
                  <a:schemeClr val="tx2"/>
                </a:buClr>
                <a:buSzPct val="76000"/>
                <a:buFont typeface="Wingdings" panose="05000000000000000000" pitchFamily="2" charset="2"/>
                <a:buChar char="§"/>
                <a:defRPr kumimoji="0" sz="18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3pPr>
              <a:lvl4pPr marL="810000" indent="-270000" algn="l" rtl="0" eaLnBrk="1" latinLnBrk="0" hangingPunct="1">
                <a:spcBef>
                  <a:spcPts val="200"/>
                </a:spcBef>
                <a:spcAft>
                  <a:spcPts val="0"/>
                </a:spcAft>
                <a:buClr>
                  <a:schemeClr val="accent2">
                    <a:shade val="75000"/>
                  </a:schemeClr>
                </a:buClr>
                <a:buSzPct val="70000"/>
                <a:buFont typeface="Wingdings" panose="05000000000000000000" pitchFamily="2" charset="2"/>
                <a:buChar char="§"/>
                <a:defRPr kumimoji="0" sz="1800" kern="1200" baseline="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4pPr>
              <a:lvl5pPr marL="9000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§"/>
                <a:defRPr kumimoji="0" sz="16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Air particles solve these problems, at the cost of higher memory consumption and computation costs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827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Liquid-air Interface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95736" y="3717032"/>
            <a:ext cx="147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F5F5F"/>
                </a:solidFill>
                <a:latin typeface="Calibri Light"/>
                <a:cs typeface="Calibri Light"/>
              </a:rPr>
              <a:t>[</a:t>
            </a:r>
            <a:r>
              <a:rPr lang="en-US" dirty="0" smtClean="0">
                <a:solidFill>
                  <a:srgbClr val="5F5F5F"/>
                </a:solidFill>
                <a:latin typeface="Calibri Light"/>
                <a:cs typeface="Calibri Light"/>
              </a:rPr>
              <a:t>Schechter12]</a:t>
            </a:r>
            <a:endParaRPr lang="en-US" dirty="0">
              <a:solidFill>
                <a:srgbClr val="5F5F5F"/>
              </a:solidFill>
              <a:latin typeface="Calibri Light"/>
              <a:cs typeface="Calibri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5536" y="4061140"/>
            <a:ext cx="7992888" cy="2536212"/>
            <a:chOff x="395536" y="4061140"/>
            <a:chExt cx="7992888" cy="25362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5736" y="4853228"/>
              <a:ext cx="2311490" cy="17441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024" y="4853228"/>
              <a:ext cx="2055639" cy="1728192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95536" y="4061140"/>
              <a:ext cx="7992888" cy="792088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270000" indent="-270000" algn="l" rtl="0" eaLnBrk="1" latinLnBrk="0" hangingPunct="1">
                <a:lnSpc>
                  <a:spcPct val="95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tx2"/>
                </a:buClr>
                <a:buSzPct val="76000"/>
                <a:buFont typeface="Wingdings" panose="05000000000000000000" pitchFamily="2" charset="2"/>
                <a:buChar char="§"/>
                <a:defRPr kumimoji="0" sz="2200" b="0" kern="1200" baseline="0">
                  <a:solidFill>
                    <a:schemeClr val="tx2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1pPr>
              <a:lvl2pPr marL="540000" indent="-270000" algn="l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tx2"/>
                </a:buClr>
                <a:buSzPct val="76000"/>
                <a:buFont typeface="Wingdings" panose="05000000000000000000" pitchFamily="2" charset="2"/>
                <a:buChar char="§"/>
                <a:tabLst>
                  <a:tab pos="540000" algn="l"/>
                </a:tabLst>
                <a:defRPr kumimoji="0" sz="2000" kern="1200" baseline="0">
                  <a:solidFill>
                    <a:schemeClr val="tx2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2pPr>
              <a:lvl3pPr marL="808038" indent="-270000" algn="l" defTabSz="808038" rtl="0" eaLnBrk="1" latinLnBrk="0" hangingPunct="1">
                <a:spcBef>
                  <a:spcPts val="200"/>
                </a:spcBef>
                <a:spcAft>
                  <a:spcPts val="0"/>
                </a:spcAft>
                <a:buClr>
                  <a:schemeClr val="tx2"/>
                </a:buClr>
                <a:buSzPct val="76000"/>
                <a:buFont typeface="Wingdings" panose="05000000000000000000" pitchFamily="2" charset="2"/>
                <a:buChar char="§"/>
                <a:defRPr kumimoji="0" sz="18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3pPr>
              <a:lvl4pPr marL="810000" indent="-270000" algn="l" rtl="0" eaLnBrk="1" latinLnBrk="0" hangingPunct="1">
                <a:spcBef>
                  <a:spcPts val="200"/>
                </a:spcBef>
                <a:spcAft>
                  <a:spcPts val="0"/>
                </a:spcAft>
                <a:buClr>
                  <a:schemeClr val="accent2">
                    <a:shade val="75000"/>
                  </a:schemeClr>
                </a:buClr>
                <a:buSzPct val="70000"/>
                <a:buFont typeface="Wingdings" panose="05000000000000000000" pitchFamily="2" charset="2"/>
                <a:buChar char="§"/>
                <a:defRPr kumimoji="0" sz="1800" kern="1200" baseline="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4pPr>
              <a:lvl5pPr marL="9000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§"/>
                <a:defRPr kumimoji="0" sz="16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Arial" panose="020B0604020202020204" pitchFamily="34" charset="0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Air particles solve these problems, at the cost of higher memory consumption and computation costs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412776"/>
            <a:ext cx="5917536" cy="24352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788024" y="3068960"/>
            <a:ext cx="504056" cy="504056"/>
          </a:xfrm>
          <a:prstGeom prst="ellipse">
            <a:avLst/>
          </a:prstGeom>
          <a:noFill/>
          <a:ln w="19050" cmpd="sng">
            <a:solidFill>
              <a:srgbClr val="FFCC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Trapped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100638" cy="2713856"/>
          </a:xfrm>
        </p:spPr>
        <p:txBody>
          <a:bodyPr/>
          <a:lstStyle/>
          <a:p>
            <a:r>
              <a:rPr lang="en-US" dirty="0" smtClean="0"/>
              <a:t>Similar to [Schechter12], [Müller05] dynamically sample parts of the free surface with air particles -&gt; trapped air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26967" t="8026" r="25735" b="4"/>
          <a:stretch/>
        </p:blipFill>
        <p:spPr>
          <a:xfrm>
            <a:off x="5447008" y="1340768"/>
            <a:ext cx="1614856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28012" t="8048" r="26806" b="46"/>
          <a:stretch/>
        </p:blipFill>
        <p:spPr>
          <a:xfrm>
            <a:off x="7256592" y="1340768"/>
            <a:ext cx="1555168" cy="2372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84384" y="3717032"/>
            <a:ext cx="1166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  <a:latin typeface="Calibri Light"/>
                <a:cs typeface="Calibri Light"/>
              </a:rPr>
              <a:t>[Müller05]</a:t>
            </a:r>
            <a:endParaRPr lang="en-US" dirty="0">
              <a:solidFill>
                <a:srgbClr val="5F5F5F"/>
              </a:solidFill>
              <a:latin typeface="Calibri Light"/>
              <a:cs typeface="Calibri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2492896"/>
            <a:ext cx="3600400" cy="118576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4144144"/>
            <a:ext cx="4978896" cy="1445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0000" indent="-270000" algn="l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2200" b="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tabLst>
                <a:tab pos="540000" algn="l"/>
              </a:tabLst>
              <a:defRPr kumimoji="0" sz="2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808038" indent="-270000" algn="l" defTabSz="808038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 pitchFamily="2" charset="2"/>
              <a:buChar char="§"/>
              <a:defRPr kumimoji="0" sz="18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9000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 density ratios are challenging; simulate phases separately </a:t>
            </a:r>
            <a:r>
              <a:rPr lang="en-US" dirty="0"/>
              <a:t>[Ihmsen11</a:t>
            </a:r>
            <a:r>
              <a:rPr lang="en-US" dirty="0" smtClean="0"/>
              <a:t>] and couple them via drag force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221088"/>
            <a:ext cx="2664296" cy="2016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5229200"/>
            <a:ext cx="2641600" cy="147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08304" y="6309320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  <a:latin typeface="Calibri Light"/>
                <a:cs typeface="Calibri Light"/>
              </a:rPr>
              <a:t>[Ihmsen11]</a:t>
            </a:r>
            <a:endParaRPr lang="en-US" dirty="0">
              <a:solidFill>
                <a:srgbClr val="5F5F5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334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Topics / Research Challenges</a:t>
            </a:r>
          </a:p>
        </p:txBody>
      </p:sp>
      <p:sp>
        <p:nvSpPr>
          <p:cNvPr id="44034" name="Rectangle 3"/>
          <p:cNvSpPr>
            <a:spLocks/>
          </p:cNvSpPr>
          <p:nvPr/>
        </p:nvSpPr>
        <p:spPr bwMode="auto">
          <a:xfrm>
            <a:off x="468313" y="1439863"/>
            <a:ext cx="821213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SPH fluid solver </a:t>
            </a:r>
            <a:endParaRPr lang="en-US" sz="2400" dirty="0" smtClean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Neighborhood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query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Incompressibility / pressure computation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Boundary 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handling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Multiple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phases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2"/>
                </a:solidFill>
                <a:latin typeface="Calibri Light" pitchFamily="34" charset="0"/>
              </a:rPr>
              <a:t>Multi-resolution</a:t>
            </a: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Surface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r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econstruction and rendering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 for </a:t>
            </a:r>
            <a:r>
              <a:rPr lang="en-US" dirty="0"/>
              <a:t>Adaptive Spatial Discretization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29600" cy="864096"/>
          </a:xfrm>
        </p:spPr>
        <p:txBody>
          <a:bodyPr/>
          <a:lstStyle/>
          <a:p>
            <a:r>
              <a:rPr lang="en-US" dirty="0" smtClean="0"/>
              <a:t>Many particles are needed to get the desired visual quality</a:t>
            </a:r>
          </a:p>
          <a:p>
            <a:r>
              <a:rPr lang="en-US" dirty="0"/>
              <a:t>Computational cost depends linearly on the particle </a:t>
            </a:r>
            <a:r>
              <a:rPr lang="en-US" dirty="0" smtClean="0"/>
              <a:t>number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08920"/>
            <a:ext cx="2207454" cy="3024336"/>
          </a:xfrm>
          <a:prstGeom prst="rect">
            <a:avLst/>
          </a:prstGeom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115616" y="5661248"/>
            <a:ext cx="12558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3K particles</a:t>
            </a:r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516216" y="5661248"/>
            <a:ext cx="14514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30M particles</a:t>
            </a:r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635896" y="5949280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[Solenthaler09]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115616" y="5949280"/>
            <a:ext cx="1166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[Müller03]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707904" y="5661248"/>
            <a:ext cx="1334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3M particles</a:t>
            </a:r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588224" y="5949280"/>
            <a:ext cx="1237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[Ihmsen13]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2060848"/>
            <a:ext cx="7560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accent1"/>
                </a:solidFill>
                <a:latin typeface="Calibri Light"/>
                <a:cs typeface="Calibri Light"/>
              </a:rPr>
              <a:t>Idea: Allocate computing </a:t>
            </a:r>
            <a:r>
              <a:rPr lang="en-US" sz="2200" dirty="0">
                <a:solidFill>
                  <a:schemeClr val="accent1"/>
                </a:solidFill>
                <a:latin typeface="Calibri Light"/>
                <a:cs typeface="Calibri Light"/>
              </a:rPr>
              <a:t>resources to </a:t>
            </a:r>
            <a:r>
              <a:rPr lang="en-US" sz="2200" dirty="0" smtClean="0">
                <a:solidFill>
                  <a:schemeClr val="accent1"/>
                </a:solidFill>
                <a:latin typeface="Calibri Light"/>
                <a:cs typeface="Calibri Light"/>
              </a:rPr>
              <a:t>interesting regions</a:t>
            </a:r>
            <a:endParaRPr lang="en-US" sz="2200" dirty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1028" r="18886"/>
          <a:stretch/>
        </p:blipFill>
        <p:spPr>
          <a:xfrm>
            <a:off x="2876651" y="2708920"/>
            <a:ext cx="2834121" cy="302433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4-04-02 at 4.03.30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r="15441"/>
          <a:stretch/>
        </p:blipFill>
        <p:spPr>
          <a:xfrm>
            <a:off x="5868144" y="2714416"/>
            <a:ext cx="2814844" cy="2977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403648" y="3429000"/>
            <a:ext cx="504056" cy="504056"/>
          </a:xfrm>
          <a:prstGeom prst="ellipse">
            <a:avLst/>
          </a:prstGeom>
          <a:noFill/>
          <a:ln w="12700" cmpd="sng">
            <a:solidFill>
              <a:srgbClr val="FFCC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53616"/>
          </a:xfrm>
        </p:spPr>
        <p:txBody>
          <a:bodyPr/>
          <a:lstStyle/>
          <a:p>
            <a:r>
              <a:rPr lang="en-US" dirty="0"/>
              <a:t>High resolution in regions of interest and low resolution </a:t>
            </a:r>
            <a:r>
              <a:rPr lang="en-US" dirty="0" smtClean="0"/>
              <a:t>otherwise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35512" y="1631510"/>
            <a:ext cx="2529373" cy="2633918"/>
            <a:chOff x="2771800" y="2204864"/>
            <a:chExt cx="3484393" cy="3966182"/>
          </a:xfrm>
        </p:grpSpPr>
        <p:pic>
          <p:nvPicPr>
            <p:cNvPr id="15" name="Picture 14" descr="DamBreakPartsB_24_800x6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6749" r="28966" b="1038"/>
            <a:stretch/>
          </p:blipFill>
          <p:spPr>
            <a:xfrm>
              <a:off x="2771800" y="2636912"/>
              <a:ext cx="3484393" cy="3024336"/>
            </a:xfrm>
            <a:prstGeom prst="rect">
              <a:avLst/>
            </a:prstGeom>
          </p:spPr>
        </p:pic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2771800" y="5661248"/>
              <a:ext cx="1621563" cy="509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sz="1600" dirty="0" smtClean="0">
                  <a:solidFill>
                    <a:srgbClr val="5F5F5F"/>
                  </a:solidFill>
                  <a:latin typeface="Calibri Light" panose="020F0302020204030204" pitchFamily="34" charset="0"/>
                </a:rPr>
                <a:t>[Horvath13]</a:t>
              </a:r>
              <a:endParaRPr lang="en-GB" sz="1600" dirty="0">
                <a:solidFill>
                  <a:srgbClr val="5F5F5F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3491880" y="2204864"/>
              <a:ext cx="2136264" cy="509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sz="1600" dirty="0" smtClean="0">
                  <a:solidFill>
                    <a:srgbClr val="5F5F5F"/>
                  </a:solidFill>
                  <a:latin typeface="Calibri Light" panose="020F0302020204030204" pitchFamily="34" charset="0"/>
                </a:rPr>
                <a:t>Near the surface</a:t>
              </a:r>
              <a:endParaRPr lang="en-GB" sz="1600" dirty="0">
                <a:solidFill>
                  <a:srgbClr val="5F5F5F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61832" y="1617916"/>
            <a:ext cx="2534895" cy="2633918"/>
            <a:chOff x="2771800" y="2204864"/>
            <a:chExt cx="3492000" cy="3966182"/>
          </a:xfrm>
        </p:grpSpPr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2771800" y="5661248"/>
              <a:ext cx="2002797" cy="509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sz="1600" dirty="0" smtClean="0">
                  <a:solidFill>
                    <a:srgbClr val="5F5F5F"/>
                  </a:solidFill>
                  <a:latin typeface="Calibri Light" panose="020F0302020204030204" pitchFamily="34" charset="0"/>
                </a:rPr>
                <a:t>[Solenthaler11]</a:t>
              </a:r>
              <a:endParaRPr lang="en-GB" sz="1600" dirty="0">
                <a:solidFill>
                  <a:srgbClr val="5F5F5F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491880" y="2204864"/>
              <a:ext cx="2314071" cy="509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sz="1600" dirty="0" smtClean="0">
                  <a:solidFill>
                    <a:srgbClr val="5F5F5F"/>
                  </a:solidFill>
                  <a:latin typeface="Calibri Light" panose="020F0302020204030204" pitchFamily="34" charset="0"/>
                </a:rPr>
                <a:t>Near the interface</a:t>
              </a:r>
              <a:endParaRPr lang="en-GB" sz="1600" dirty="0">
                <a:solidFill>
                  <a:srgbClr val="5F5F5F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3" name="Picture 22" descr="2Scale_2_closeup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1" r="7142"/>
            <a:stretch/>
          </p:blipFill>
          <p:spPr>
            <a:xfrm>
              <a:off x="2771800" y="2636912"/>
              <a:ext cx="3492000" cy="302433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686845" y="1617916"/>
            <a:ext cx="2534895" cy="2633918"/>
            <a:chOff x="2771800" y="2204864"/>
            <a:chExt cx="3492000" cy="3966182"/>
          </a:xfrm>
        </p:grpSpPr>
        <p:grpSp>
          <p:nvGrpSpPr>
            <p:cNvPr id="25" name="Group 24"/>
            <p:cNvGrpSpPr/>
            <p:nvPr/>
          </p:nvGrpSpPr>
          <p:grpSpPr>
            <a:xfrm>
              <a:off x="2771800" y="2204864"/>
              <a:ext cx="3017104" cy="3966182"/>
              <a:chOff x="2771800" y="2204864"/>
              <a:chExt cx="3017104" cy="3966182"/>
            </a:xfrm>
          </p:grpSpPr>
          <p:sp>
            <p:nvSpPr>
              <p:cNvPr id="27" name="Text Box 21"/>
              <p:cNvSpPr txBox="1">
                <a:spLocks noChangeArrowheads="1"/>
              </p:cNvSpPr>
              <p:nvPr/>
            </p:nvSpPr>
            <p:spPr bwMode="auto">
              <a:xfrm>
                <a:off x="2771800" y="5661248"/>
                <a:ext cx="2002796" cy="509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bg1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US" sz="1600" dirty="0" smtClean="0">
                    <a:solidFill>
                      <a:srgbClr val="5F5F5F"/>
                    </a:solidFill>
                    <a:latin typeface="Calibri Light" panose="020F0302020204030204" pitchFamily="34" charset="0"/>
                  </a:rPr>
                  <a:t>[Solenthaler11]</a:t>
                </a:r>
                <a:endParaRPr lang="en-GB" sz="1600" dirty="0">
                  <a:solidFill>
                    <a:srgbClr val="5F5F5F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8" name="Text Box 21"/>
              <p:cNvSpPr txBox="1">
                <a:spLocks noChangeArrowheads="1"/>
              </p:cNvSpPr>
              <p:nvPr/>
            </p:nvSpPr>
            <p:spPr bwMode="auto">
              <a:xfrm>
                <a:off x="3491880" y="2204864"/>
                <a:ext cx="2297024" cy="509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bg1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US" sz="1600" dirty="0" smtClean="0">
                    <a:solidFill>
                      <a:srgbClr val="5F5F5F"/>
                    </a:solidFill>
                    <a:latin typeface="Calibri Light" panose="020F0302020204030204" pitchFamily="34" charset="0"/>
                  </a:rPr>
                  <a:t>Object interaction</a:t>
                </a:r>
                <a:endParaRPr lang="en-GB" sz="1600" dirty="0">
                  <a:solidFill>
                    <a:srgbClr val="5F5F5F"/>
                  </a:solidFill>
                  <a:latin typeface="Calibri Light" panose="020F0302020204030204" pitchFamily="34" charset="0"/>
                </a:endParaRPr>
              </a:p>
            </p:txBody>
          </p:sp>
        </p:grpSp>
        <p:pic>
          <p:nvPicPr>
            <p:cNvPr id="26" name="Picture 25" descr="H2_part_frame59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9" r="2683"/>
            <a:stretch/>
          </p:blipFill>
          <p:spPr>
            <a:xfrm>
              <a:off x="2771800" y="2636912"/>
              <a:ext cx="3492000" cy="302433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940289" y="4273906"/>
            <a:ext cx="3397462" cy="2633918"/>
            <a:chOff x="2411760" y="2204864"/>
            <a:chExt cx="4680248" cy="3966182"/>
          </a:xfrm>
        </p:grpSpPr>
        <p:grpSp>
          <p:nvGrpSpPr>
            <p:cNvPr id="30" name="Group 29"/>
            <p:cNvGrpSpPr/>
            <p:nvPr/>
          </p:nvGrpSpPr>
          <p:grpSpPr>
            <a:xfrm>
              <a:off x="2771800" y="2204864"/>
              <a:ext cx="3492000" cy="3966182"/>
              <a:chOff x="2771800" y="2204864"/>
              <a:chExt cx="3492000" cy="3966182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2771800" y="2204864"/>
                <a:ext cx="2763096" cy="3966182"/>
                <a:chOff x="2771800" y="2204864"/>
                <a:chExt cx="2763096" cy="3966182"/>
              </a:xfrm>
            </p:grpSpPr>
            <p:sp>
              <p:nvSpPr>
                <p:cNvPr id="3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771800" y="5661248"/>
                  <a:ext cx="2002797" cy="5097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1"/>
                    </a:buClr>
                    <a:buSzPct val="50000"/>
                    <a:buFont typeface="Wingdings" panose="05000000000000000000" pitchFamily="2" charset="2"/>
                    <a:buNone/>
                  </a:pPr>
                  <a:r>
                    <a:rPr lang="en-US" sz="1600" dirty="0" smtClean="0">
                      <a:solidFill>
                        <a:srgbClr val="5F5F5F"/>
                      </a:solidFill>
                      <a:latin typeface="Calibri Light" panose="020F0302020204030204" pitchFamily="34" charset="0"/>
                    </a:rPr>
                    <a:t>[Solenthaler11]</a:t>
                  </a:r>
                  <a:endParaRPr lang="en-GB" sz="1600" dirty="0">
                    <a:solidFill>
                      <a:srgbClr val="5F5F5F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763879" y="2204864"/>
                  <a:ext cx="1771017" cy="5097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1"/>
                    </a:buClr>
                    <a:buSzPct val="50000"/>
                    <a:buFont typeface="Wingdings" panose="05000000000000000000" pitchFamily="2" charset="2"/>
                    <a:buNone/>
                  </a:pPr>
                  <a:r>
                    <a:rPr lang="en-US" sz="1600" dirty="0" smtClean="0">
                      <a:solidFill>
                        <a:srgbClr val="5F5F5F"/>
                      </a:solidFill>
                      <a:latin typeface="Calibri Light" panose="020F0302020204030204" pitchFamily="34" charset="0"/>
                    </a:rPr>
                    <a:t>View frustum</a:t>
                  </a:r>
                  <a:endParaRPr lang="en-GB" sz="1600" dirty="0">
                    <a:solidFill>
                      <a:srgbClr val="5F5F5F"/>
                    </a:solidFill>
                    <a:latin typeface="Calibri Light" panose="020F0302020204030204" pitchFamily="34" charset="0"/>
                  </a:endParaRPr>
                </a:p>
              </p:txBody>
            </p:sp>
          </p:grpSp>
          <p:pic>
            <p:nvPicPr>
              <p:cNvPr id="35" name="Picture 34" descr="H2_part_frame59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19" r="2683"/>
              <a:stretch/>
            </p:blipFill>
            <p:spPr>
              <a:xfrm>
                <a:off x="2771800" y="2636912"/>
                <a:ext cx="3492000" cy="3024336"/>
              </a:xfrm>
              <a:prstGeom prst="rect">
                <a:avLst/>
              </a:prstGeom>
            </p:spPr>
          </p:pic>
        </p:grpSp>
        <p:pic>
          <p:nvPicPr>
            <p:cNvPr id="31" name="Picture 30" descr="L_top_frame127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2" r="10704"/>
            <a:stretch/>
          </p:blipFill>
          <p:spPr>
            <a:xfrm>
              <a:off x="2411760" y="2636912"/>
              <a:ext cx="2268000" cy="3024336"/>
            </a:xfrm>
            <a:prstGeom prst="rect">
              <a:avLst/>
            </a:prstGeom>
          </p:spPr>
        </p:pic>
        <p:pic>
          <p:nvPicPr>
            <p:cNvPr id="32" name="Picture 31" descr="H2_frame127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2" r="19655"/>
            <a:stretch/>
          </p:blipFill>
          <p:spPr>
            <a:xfrm>
              <a:off x="4644008" y="2636912"/>
              <a:ext cx="2448000" cy="302433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0760000">
              <a:off x="3954378" y="3654510"/>
              <a:ext cx="789629" cy="94399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904033" y="4273906"/>
            <a:ext cx="2937342" cy="2633918"/>
            <a:chOff x="2627784" y="2204864"/>
            <a:chExt cx="4046400" cy="3966182"/>
          </a:xfrm>
        </p:grpSpPr>
        <p:grpSp>
          <p:nvGrpSpPr>
            <p:cNvPr id="39" name="Group 38"/>
            <p:cNvGrpSpPr/>
            <p:nvPr/>
          </p:nvGrpSpPr>
          <p:grpSpPr>
            <a:xfrm>
              <a:off x="2771800" y="2204864"/>
              <a:ext cx="3180072" cy="3966182"/>
              <a:chOff x="2771800" y="2204864"/>
              <a:chExt cx="3180072" cy="396618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2771800" y="2204864"/>
                <a:ext cx="3180072" cy="3966182"/>
                <a:chOff x="2771800" y="2204864"/>
                <a:chExt cx="3180072" cy="3966182"/>
              </a:xfrm>
            </p:grpSpPr>
            <p:sp>
              <p:nvSpPr>
                <p:cNvPr id="4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771800" y="5661248"/>
                  <a:ext cx="1621563" cy="5097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1"/>
                    </a:buClr>
                    <a:buSzPct val="50000"/>
                    <a:buFont typeface="Wingdings" panose="05000000000000000000" pitchFamily="2" charset="2"/>
                    <a:buNone/>
                  </a:pPr>
                  <a:r>
                    <a:rPr lang="en-US" sz="1600" dirty="0" smtClean="0">
                      <a:solidFill>
                        <a:srgbClr val="5F5F5F"/>
                      </a:solidFill>
                      <a:latin typeface="Calibri Light" panose="020F0302020204030204" pitchFamily="34" charset="0"/>
                    </a:rPr>
                    <a:t>[Horvath13]</a:t>
                  </a:r>
                  <a:endParaRPr lang="en-GB" sz="1600" dirty="0">
                    <a:solidFill>
                      <a:srgbClr val="5F5F5F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4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91880" y="2204864"/>
                  <a:ext cx="2459992" cy="5097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1"/>
                    </a:buClr>
                    <a:buSzPct val="50000"/>
                    <a:buFont typeface="Wingdings" panose="05000000000000000000" pitchFamily="2" charset="2"/>
                    <a:buNone/>
                  </a:pPr>
                  <a:r>
                    <a:rPr lang="en-US" sz="1600" dirty="0" smtClean="0">
                      <a:solidFill>
                        <a:srgbClr val="5F5F5F"/>
                      </a:solidFill>
                      <a:latin typeface="Calibri Light" panose="020F0302020204030204" pitchFamily="34" charset="0"/>
                    </a:rPr>
                    <a:t>Distance to Camera</a:t>
                  </a:r>
                  <a:endParaRPr lang="en-GB" sz="1600" dirty="0">
                    <a:solidFill>
                      <a:srgbClr val="5F5F5F"/>
                    </a:solidFill>
                    <a:latin typeface="Calibri Light" panose="020F0302020204030204" pitchFamily="34" charset="0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0760000">
                <a:off x="3954378" y="3654510"/>
                <a:ext cx="789629" cy="943992"/>
              </a:xfrm>
              <a:prstGeom prst="rect">
                <a:avLst/>
              </a:prstGeom>
            </p:spPr>
          </p:pic>
        </p:grpSp>
        <p:pic>
          <p:nvPicPr>
            <p:cNvPr id="40" name="Picture 39" descr="WithRocks_414_800x340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8" r="16711"/>
            <a:stretch/>
          </p:blipFill>
          <p:spPr>
            <a:xfrm>
              <a:off x="2627784" y="2636912"/>
              <a:ext cx="4046400" cy="3024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16016" y="1484784"/>
            <a:ext cx="3960440" cy="36724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3360000" scaled="0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11125" dist="50800" dir="3060000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1484784"/>
            <a:ext cx="3960440" cy="36724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3360000" scaled="0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11125" dist="50800" dir="3060000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348880"/>
            <a:ext cx="3240360" cy="2160240"/>
          </a:xfrm>
          <a:prstGeom prst="rect">
            <a:avLst/>
          </a:prstGeom>
        </p:spPr>
      </p:pic>
      <p:pic>
        <p:nvPicPr>
          <p:cNvPr id="6" name="Picture 5" descr="H2_part_frame5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 b="8140"/>
          <a:stretch/>
        </p:blipFill>
        <p:spPr>
          <a:xfrm>
            <a:off x="5076056" y="2662320"/>
            <a:ext cx="3240360" cy="1846800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755576" y="4509120"/>
            <a:ext cx="1186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[Adams07]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004048" y="4499828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[Solenthaler11]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148478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Calibri Light"/>
                <a:cs typeface="Calibri Light"/>
              </a:rPr>
              <a:t>Dynamic </a:t>
            </a:r>
            <a:r>
              <a:rPr lang="en-US" sz="2200" dirty="0" smtClean="0">
                <a:solidFill>
                  <a:schemeClr val="accent1"/>
                </a:solidFill>
                <a:latin typeface="Calibri Light"/>
                <a:cs typeface="Calibri Light"/>
              </a:rPr>
              <a:t>particle </a:t>
            </a:r>
            <a:r>
              <a:rPr lang="en-US" sz="2200" dirty="0">
                <a:solidFill>
                  <a:schemeClr val="accent1"/>
                </a:solidFill>
                <a:latin typeface="Calibri Light"/>
                <a:cs typeface="Calibri Light"/>
              </a:rPr>
              <a:t>refinement </a:t>
            </a:r>
            <a:r>
              <a:rPr lang="en-US" sz="2200" dirty="0" smtClean="0">
                <a:latin typeface="Calibri Light"/>
                <a:cs typeface="Calibri Light"/>
              </a:rPr>
              <a:t/>
            </a:r>
            <a:br>
              <a:rPr lang="en-US" sz="2200" dirty="0" smtClean="0">
                <a:latin typeface="Calibri Light"/>
                <a:cs typeface="Calibri Light"/>
              </a:rPr>
            </a:br>
            <a:r>
              <a:rPr lang="en-US" sz="2000" dirty="0" smtClean="0">
                <a:latin typeface="Calibri Light"/>
                <a:cs typeface="Calibri Light"/>
              </a:rPr>
              <a:t>[Desbrun99, Adams07, </a:t>
            </a:r>
            <a:r>
              <a:rPr lang="en-US" sz="2000" dirty="0">
                <a:latin typeface="Calibri Light"/>
                <a:cs typeface="Calibri Light"/>
              </a:rPr>
              <a:t>Orthmann12</a:t>
            </a:r>
            <a:r>
              <a:rPr lang="en-US" sz="2000" dirty="0" smtClean="0">
                <a:latin typeface="Calibri Light"/>
                <a:cs typeface="Calibri Light"/>
              </a:rPr>
              <a:t>]</a:t>
            </a:r>
            <a:endParaRPr lang="en-US" sz="2000" dirty="0">
              <a:latin typeface="Calibri Light"/>
              <a:cs typeface="Calibri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32040" y="1484784"/>
            <a:ext cx="3399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70C0"/>
                </a:solidFill>
                <a:latin typeface="Calibri Light"/>
                <a:cs typeface="Calibri Light"/>
              </a:rPr>
              <a:t>Multi-scale methods </a:t>
            </a:r>
            <a:r>
              <a:rPr lang="en-US" sz="2200" dirty="0" smtClean="0">
                <a:latin typeface="Calibri Light"/>
                <a:cs typeface="Calibri Light"/>
              </a:rPr>
              <a:t/>
            </a:r>
            <a:br>
              <a:rPr lang="en-US" sz="2200" dirty="0" smtClean="0">
                <a:latin typeface="Calibri Light"/>
                <a:cs typeface="Calibri Light"/>
              </a:rPr>
            </a:br>
            <a:r>
              <a:rPr lang="en-US" sz="2000" dirty="0" smtClean="0">
                <a:latin typeface="Calibri Light"/>
                <a:cs typeface="Calibri Light"/>
              </a:rPr>
              <a:t>[Solenthaler11, Horvath13]</a:t>
            </a:r>
            <a:endParaRPr lang="en-US" sz="2000" dirty="0">
              <a:latin typeface="Calibri Light"/>
              <a:cs typeface="Calibri Light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971600" y="5251847"/>
            <a:ext cx="30963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sz="2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1 simulation with differently sized particles</a:t>
            </a:r>
            <a:endParaRPr lang="en-GB" sz="22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644008" y="5229200"/>
            <a:ext cx="42484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sz="2200" dirty="0">
                <a:latin typeface="Calibri Light" panose="020F0302020204030204" pitchFamily="34" charset="0"/>
              </a:rPr>
              <a:t>2</a:t>
            </a:r>
            <a:r>
              <a:rPr lang="en-US" sz="2200" dirty="0" smtClean="0">
                <a:latin typeface="Calibri Light" panose="020F0302020204030204" pitchFamily="34" charset="0"/>
              </a:rPr>
              <a:t> (or multiple) coupled simulations, each with equally sized particles</a:t>
            </a:r>
            <a:endParaRPr lang="en-GB" sz="22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700808"/>
            <a:ext cx="2016224" cy="151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Particle </a:t>
            </a:r>
            <a:r>
              <a:rPr lang="en-US" dirty="0" smtClean="0"/>
              <a:t>Refinement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25624"/>
          </a:xfrm>
        </p:spPr>
        <p:txBody>
          <a:bodyPr/>
          <a:lstStyle/>
          <a:p>
            <a:r>
              <a:rPr lang="en-US" dirty="0" smtClean="0"/>
              <a:t>Dynamically split and merge particles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924944"/>
            <a:ext cx="1758657" cy="72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717032"/>
            <a:ext cx="1800200" cy="648072"/>
          </a:xfrm>
          <a:prstGeom prst="rect">
            <a:avLst/>
          </a:prstGeom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115616" y="4437112"/>
            <a:ext cx="1338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[Desbrun99]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8800" y="1879200"/>
            <a:ext cx="1915556" cy="1144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40000" y="2924944"/>
            <a:ext cx="419100" cy="190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2908176"/>
            <a:ext cx="304800" cy="304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44008" y="3573016"/>
            <a:ext cx="3765015" cy="1182184"/>
            <a:chOff x="4644008" y="3573016"/>
            <a:chExt cx="3765015" cy="11821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4008" y="3573016"/>
              <a:ext cx="1152128" cy="118218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372200" y="3933056"/>
              <a:ext cx="2036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 Light"/>
                  <a:cs typeface="Calibri Light"/>
                </a:rPr>
                <a:t>Symmetric visibility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372200" y="2420888"/>
            <a:ext cx="261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Reproduce </a:t>
            </a:r>
            <a:r>
              <a:rPr lang="en-US" dirty="0" smtClean="0">
                <a:latin typeface="Calibri Light"/>
                <a:cs typeface="Calibri Light"/>
              </a:rPr>
              <a:t>field quantities</a:t>
            </a:r>
            <a:endParaRPr lang="en-US" dirty="0">
              <a:latin typeface="Calibri Light"/>
              <a:cs typeface="Calibri 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91880" y="1772816"/>
            <a:ext cx="58018" cy="48057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55976" y="5157192"/>
            <a:ext cx="4323892" cy="830862"/>
            <a:chOff x="4355976" y="5157192"/>
            <a:chExt cx="4323892" cy="8308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55976" y="5157192"/>
              <a:ext cx="1800200" cy="83086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372200" y="5373216"/>
              <a:ext cx="2307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 Light"/>
                  <a:cs typeface="Calibri Light"/>
                </a:rPr>
                <a:t>Smooth size </a:t>
              </a:r>
              <a:r>
                <a:rPr lang="en-US" dirty="0" smtClean="0">
                  <a:latin typeface="Calibri Light"/>
                  <a:cs typeface="Calibri Light"/>
                </a:rPr>
                <a:t>transition</a:t>
              </a:r>
              <a:endParaRPr lang="en-US" dirty="0">
                <a:latin typeface="Calibri Light"/>
                <a:cs typeface="Calibri Light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99992" y="5445224"/>
              <a:ext cx="1656184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Particle </a:t>
            </a:r>
            <a:r>
              <a:rPr lang="en-US" dirty="0" smtClean="0"/>
              <a:t>Refinement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25624"/>
          </a:xfrm>
        </p:spPr>
        <p:txBody>
          <a:bodyPr/>
          <a:lstStyle/>
          <a:p>
            <a:r>
              <a:rPr lang="en-US" dirty="0" smtClean="0"/>
              <a:t>Dynamically split and merge particles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5" y="2852936"/>
            <a:ext cx="1560788" cy="576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717032"/>
            <a:ext cx="1656184" cy="579123"/>
          </a:xfrm>
          <a:prstGeom prst="rect">
            <a:avLst/>
          </a:prstGeom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259632" y="4581128"/>
            <a:ext cx="1186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[Adams07]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772816"/>
            <a:ext cx="58018" cy="4805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2204864"/>
            <a:ext cx="44284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/>
          </p:cNvSpPr>
          <p:nvPr>
            <p:ph type="title" idx="4294967295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cs typeface="Arial" charset="0"/>
              </a:rPr>
              <a:t>Momentum Equation</a:t>
            </a:r>
            <a:endParaRPr lang="de-DE" smtClean="0">
              <a:cs typeface="Arial" charset="0"/>
            </a:endParaRPr>
          </a:p>
        </p:txBody>
      </p:sp>
      <p:sp>
        <p:nvSpPr>
          <p:cNvPr id="29698" name="Rectangle 72"/>
          <p:cNvSpPr>
            <a:spLocks noGrp="1"/>
          </p:cNvSpPr>
          <p:nvPr>
            <p:ph type="body" idx="4294967295"/>
          </p:nvPr>
        </p:nvSpPr>
        <p:spPr>
          <a:xfrm>
            <a:off x="825502" y="1484313"/>
            <a:ext cx="8266112" cy="5027612"/>
          </a:xfrm>
        </p:spPr>
        <p:txBody>
          <a:bodyPr lIns="91440" tIns="45720" rIns="91440" bIns="45720"/>
          <a:lstStyle/>
          <a:p>
            <a:pPr marL="269875" indent="-269875" eaLnBrk="1" hangingPunct="1">
              <a:spcBef>
                <a:spcPts val="800"/>
              </a:spcBef>
            </a:pPr>
            <a:r>
              <a:rPr lang="en-US" dirty="0" err="1" smtClean="0">
                <a:cs typeface="Arial" charset="0"/>
              </a:rPr>
              <a:t>Navier</a:t>
            </a:r>
            <a:r>
              <a:rPr lang="en-US" dirty="0" smtClean="0">
                <a:cs typeface="Arial" charset="0"/>
              </a:rPr>
              <a:t>-Stokes </a:t>
            </a:r>
          </a:p>
          <a:p>
            <a:pPr marL="269875" indent="-269875" eaLnBrk="1" hangingPunct="1">
              <a:spcBef>
                <a:spcPts val="800"/>
              </a:spcBef>
            </a:pPr>
            <a:endParaRPr lang="en-US" dirty="0" smtClean="0">
              <a:cs typeface="Arial" charset="0"/>
            </a:endParaRPr>
          </a:p>
          <a:p>
            <a:pPr marL="269875" indent="-269875" eaLnBrk="1" hangingPunct="1">
              <a:spcBef>
                <a:spcPts val="800"/>
              </a:spcBef>
            </a:pPr>
            <a:endParaRPr lang="en-US" dirty="0" smtClean="0">
              <a:cs typeface="Arial" charset="0"/>
            </a:endParaRPr>
          </a:p>
          <a:p>
            <a:pPr marL="269875" indent="-269875" eaLnBrk="1" hangingPunct="1">
              <a:spcBef>
                <a:spcPts val="800"/>
              </a:spcBef>
            </a:pPr>
            <a:endParaRPr lang="en-US" dirty="0" smtClean="0">
              <a:cs typeface="Arial" charset="0"/>
            </a:endParaRPr>
          </a:p>
          <a:p>
            <a:pPr marL="269875" indent="-269875" eaLnBrk="1" hangingPunct="1">
              <a:spcBef>
                <a:spcPts val="200"/>
              </a:spcBef>
            </a:pPr>
            <a:r>
              <a:rPr lang="en-US" dirty="0" smtClean="0">
                <a:cs typeface="Arial" charset="0"/>
              </a:rPr>
              <a:t>Pressure</a:t>
            </a:r>
          </a:p>
          <a:p>
            <a:pPr marL="539750" lvl="1" indent="-269875" eaLnBrk="1" hangingPunct="1"/>
            <a:r>
              <a:rPr lang="en-US" dirty="0" smtClean="0">
                <a:cs typeface="Arial" charset="0"/>
              </a:rPr>
              <a:t>Acceleration due to pressure differences</a:t>
            </a:r>
          </a:p>
          <a:p>
            <a:pPr marL="539750" lvl="1" indent="-269875" eaLnBrk="1" hangingPunct="1"/>
            <a:r>
              <a:rPr lang="en-US" dirty="0" smtClean="0">
                <a:cs typeface="Arial" charset="0"/>
              </a:rPr>
              <a:t>Preserves the fluid volume / density</a:t>
            </a:r>
          </a:p>
          <a:p>
            <a:pPr marL="269875" indent="-269875" eaLnBrk="1" hangingPunct="1">
              <a:spcBef>
                <a:spcPts val="200"/>
              </a:spcBef>
            </a:pPr>
            <a:r>
              <a:rPr lang="en-US" dirty="0" smtClean="0">
                <a:cs typeface="Arial" charset="0"/>
              </a:rPr>
              <a:t>Viscosity</a:t>
            </a:r>
          </a:p>
          <a:p>
            <a:pPr marL="539750" lvl="1" indent="-269875" eaLnBrk="1" hangingPunct="1"/>
            <a:r>
              <a:rPr lang="en-US" dirty="0" smtClean="0">
                <a:cs typeface="Arial" charset="0"/>
              </a:rPr>
              <a:t>Acceleration due to friction between particles with different velocities</a:t>
            </a:r>
          </a:p>
          <a:p>
            <a:pPr marL="269875" indent="-269875" eaLnBrk="1" hangingPunct="1">
              <a:spcBef>
                <a:spcPts val="200"/>
              </a:spcBef>
            </a:pPr>
            <a:r>
              <a:rPr lang="en-US" dirty="0" smtClean="0">
                <a:cs typeface="Arial" charset="0"/>
              </a:rPr>
              <a:t>Other </a:t>
            </a:r>
          </a:p>
          <a:p>
            <a:pPr marL="539750" lvl="1" indent="-269875" eaLnBrk="1" hangingPunct="1">
              <a:spcBef>
                <a:spcPts val="200"/>
              </a:spcBef>
            </a:pPr>
            <a:r>
              <a:rPr lang="en-US" dirty="0" smtClean="0">
                <a:cs typeface="Arial" charset="0"/>
              </a:rPr>
              <a:t>Gravity</a:t>
            </a:r>
          </a:p>
          <a:p>
            <a:pPr marL="539750" lvl="1" indent="-269875" eaLnBrk="1" hangingPunct="1">
              <a:spcBef>
                <a:spcPts val="200"/>
              </a:spcBef>
            </a:pPr>
            <a:r>
              <a:rPr lang="en-US" dirty="0" smtClean="0">
                <a:cs typeface="Arial" charset="0"/>
              </a:rPr>
              <a:t>Acceleration due to boundary handling</a:t>
            </a:r>
          </a:p>
        </p:txBody>
      </p:sp>
      <p:pic>
        <p:nvPicPr>
          <p:cNvPr id="29699" name="Picture 11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0" y="2085975"/>
            <a:ext cx="796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Discontinuities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065784"/>
          </a:xfrm>
        </p:spPr>
        <p:txBody>
          <a:bodyPr/>
          <a:lstStyle/>
          <a:p>
            <a:r>
              <a:rPr lang="en-US" dirty="0" smtClean="0"/>
              <a:t>Supporting incompressibility increases the problems of field discontinuities</a:t>
            </a:r>
            <a:br>
              <a:rPr lang="en-US" dirty="0" smtClean="0"/>
            </a:br>
            <a:r>
              <a:rPr lang="en-US" dirty="0" smtClean="0"/>
              <a:t>-&gt; shocks, smaller time steps</a:t>
            </a:r>
          </a:p>
          <a:p>
            <a:r>
              <a:rPr lang="en-US" dirty="0"/>
              <a:t>Non-continuous sampling over time introduces large </a:t>
            </a:r>
            <a:r>
              <a:rPr lang="en-US" dirty="0" smtClean="0"/>
              <a:t>errors</a:t>
            </a:r>
          </a:p>
        </p:txBody>
      </p:sp>
      <p:pic>
        <p:nvPicPr>
          <p:cNvPr id="10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13903"/>
            <a:ext cx="1284278" cy="13770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12" y="3212976"/>
            <a:ext cx="1284278" cy="13770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Gerade Verbindung mit Pfeil 14"/>
          <p:cNvCxnSpPr/>
          <p:nvPr/>
        </p:nvCxnSpPr>
        <p:spPr>
          <a:xfrm>
            <a:off x="3040949" y="4480949"/>
            <a:ext cx="5140" cy="104299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5"/>
          <p:cNvCxnSpPr/>
          <p:nvPr/>
        </p:nvCxnSpPr>
        <p:spPr>
          <a:xfrm flipH="1">
            <a:off x="2845832" y="5341061"/>
            <a:ext cx="3606397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6"/>
          <p:cNvSpPr txBox="1"/>
          <p:nvPr/>
        </p:nvSpPr>
        <p:spPr>
          <a:xfrm>
            <a:off x="6360914" y="5306615"/>
            <a:ext cx="18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</a:t>
            </a:r>
            <a:endParaRPr lang="de-DE" dirty="0"/>
          </a:p>
        </p:txBody>
      </p:sp>
      <p:cxnSp>
        <p:nvCxnSpPr>
          <p:cNvPr id="15" name="Gerader Verbinder 17"/>
          <p:cNvCxnSpPr/>
          <p:nvPr/>
        </p:nvCxnSpPr>
        <p:spPr>
          <a:xfrm>
            <a:off x="2985128" y="4754321"/>
            <a:ext cx="111643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8"/>
          <p:cNvSpPr txBox="1"/>
          <p:nvPr/>
        </p:nvSpPr>
        <p:spPr>
          <a:xfrm>
            <a:off x="2770837" y="4579061"/>
            <a:ext cx="21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17" name="Grafi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3213903"/>
            <a:ext cx="1289072" cy="13822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49" y="4756108"/>
            <a:ext cx="1592107" cy="6030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22" y="4756108"/>
            <a:ext cx="1399124" cy="6030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2267744" y="5877272"/>
            <a:ext cx="1513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[Orthmann12]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Discontinuities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065784"/>
          </a:xfrm>
        </p:spPr>
        <p:txBody>
          <a:bodyPr/>
          <a:lstStyle/>
          <a:p>
            <a:r>
              <a:rPr lang="en-US" dirty="0" smtClean="0"/>
              <a:t>Supporting incompressibility increases the problems of field discontinuities</a:t>
            </a:r>
            <a:br>
              <a:rPr lang="en-US" dirty="0" smtClean="0"/>
            </a:br>
            <a:r>
              <a:rPr lang="en-US" dirty="0" smtClean="0"/>
              <a:t>-&gt; shocks, smaller time steps</a:t>
            </a:r>
          </a:p>
          <a:p>
            <a:r>
              <a:rPr lang="en-US" dirty="0"/>
              <a:t>Non-continuous sampling over time introduces large </a:t>
            </a:r>
            <a:r>
              <a:rPr lang="en-US" dirty="0" smtClean="0"/>
              <a:t>errors</a:t>
            </a:r>
          </a:p>
          <a:p>
            <a:r>
              <a:rPr lang="en-US" dirty="0">
                <a:solidFill>
                  <a:srgbClr val="0070C0"/>
                </a:solidFill>
              </a:rPr>
              <a:t>Smooth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temporal blending </a:t>
            </a:r>
            <a:r>
              <a:rPr lang="en-US" dirty="0"/>
              <a:t>of resolution levels [</a:t>
            </a:r>
            <a:r>
              <a:rPr lang="en-US" dirty="0" smtClean="0"/>
              <a:t>Orthmann12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9" name="Gerade Verbindung mit Pfeil 51"/>
          <p:cNvCxnSpPr/>
          <p:nvPr/>
        </p:nvCxnSpPr>
        <p:spPr>
          <a:xfrm>
            <a:off x="3091231" y="4884442"/>
            <a:ext cx="5140" cy="104299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52"/>
          <p:cNvCxnSpPr/>
          <p:nvPr/>
        </p:nvCxnSpPr>
        <p:spPr>
          <a:xfrm flipH="1">
            <a:off x="2780000" y="5732783"/>
            <a:ext cx="3606397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53"/>
          <p:cNvSpPr txBox="1"/>
          <p:nvPr/>
        </p:nvSpPr>
        <p:spPr>
          <a:xfrm>
            <a:off x="6179020" y="5730583"/>
            <a:ext cx="18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</a:t>
            </a:r>
            <a:endParaRPr lang="de-DE" dirty="0"/>
          </a:p>
        </p:txBody>
      </p:sp>
      <p:sp>
        <p:nvSpPr>
          <p:cNvPr id="12" name="Textfeld 55"/>
          <p:cNvSpPr txBox="1"/>
          <p:nvPr/>
        </p:nvSpPr>
        <p:spPr>
          <a:xfrm>
            <a:off x="2821119" y="4982554"/>
            <a:ext cx="21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13" name="Grafik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60" y="5153574"/>
            <a:ext cx="2978539" cy="590980"/>
          </a:xfrm>
          <a:prstGeom prst="rect">
            <a:avLst/>
          </a:prstGeom>
        </p:spPr>
      </p:pic>
      <p:pic>
        <p:nvPicPr>
          <p:cNvPr id="14" name="Grafik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74" y="3613903"/>
            <a:ext cx="1103081" cy="11827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1103081" cy="11827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70" y="3622088"/>
            <a:ext cx="1103081" cy="11827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83" y="3613239"/>
            <a:ext cx="1103080" cy="11827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Gerader Verbinder 54"/>
          <p:cNvCxnSpPr/>
          <p:nvPr/>
        </p:nvCxnSpPr>
        <p:spPr>
          <a:xfrm>
            <a:off x="3035410" y="5157814"/>
            <a:ext cx="1116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rved Up Arrow 18"/>
          <p:cNvSpPr/>
          <p:nvPr/>
        </p:nvSpPr>
        <p:spPr>
          <a:xfrm flipV="1">
            <a:off x="3779912" y="3068959"/>
            <a:ext cx="1944216" cy="432048"/>
          </a:xfrm>
          <a:prstGeom prst="curved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923928" y="3284984"/>
            <a:ext cx="15746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blend operator</a:t>
            </a:r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267744" y="6021288"/>
            <a:ext cx="1513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[Orthmann12]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Discontinuities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065784"/>
          </a:xfrm>
        </p:spPr>
        <p:txBody>
          <a:bodyPr/>
          <a:lstStyle/>
          <a:p>
            <a:r>
              <a:rPr lang="en-US" dirty="0" smtClean="0"/>
              <a:t>Supporting incompressibility increases the problems of field discontinuities</a:t>
            </a:r>
            <a:br>
              <a:rPr lang="en-US" dirty="0" smtClean="0"/>
            </a:br>
            <a:r>
              <a:rPr lang="en-US" dirty="0" smtClean="0"/>
              <a:t>-&gt; shocks, smaller time steps</a:t>
            </a:r>
          </a:p>
          <a:p>
            <a:r>
              <a:rPr lang="en-US" dirty="0"/>
              <a:t>Non-continuous sampling over time introduces large </a:t>
            </a:r>
            <a:r>
              <a:rPr lang="en-US" dirty="0" smtClean="0"/>
              <a:t>errors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Smooth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1"/>
                </a:solidFill>
              </a:rPr>
              <a:t>temporal blending </a:t>
            </a:r>
            <a:r>
              <a:rPr lang="en-US" dirty="0" smtClean="0"/>
              <a:t>of resolution levels [Othmann12]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220072" y="2996952"/>
            <a:ext cx="19116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Reference solution</a:t>
            </a:r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1835696" y="2996952"/>
            <a:ext cx="19031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Temporal blending</a:t>
            </a:r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835696" y="6381328"/>
            <a:ext cx="1513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[Orthmann12]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 descr="Screen shot 2014-05-02 at 3.18.4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01008"/>
            <a:ext cx="2717230" cy="2708920"/>
          </a:xfrm>
          <a:prstGeom prst="rect">
            <a:avLst/>
          </a:prstGeom>
        </p:spPr>
      </p:pic>
      <p:pic>
        <p:nvPicPr>
          <p:cNvPr id="7" name="Picture 6" descr="Screen shot 2014-05-02 at 3.19.1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00" y="3501008"/>
            <a:ext cx="2708396" cy="27042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7544" y="4869160"/>
            <a:ext cx="2088232" cy="1368151"/>
            <a:chOff x="467544" y="4869160"/>
            <a:chExt cx="2088232" cy="1368151"/>
          </a:xfrm>
        </p:grpSpPr>
        <p:sp>
          <p:nvSpPr>
            <p:cNvPr id="10" name="Curved Up Arrow 9"/>
            <p:cNvSpPr/>
            <p:nvPr/>
          </p:nvSpPr>
          <p:spPr>
            <a:xfrm rot="16200000" flipV="1">
              <a:off x="1547664" y="5229199"/>
              <a:ext cx="1080120" cy="936104"/>
            </a:xfrm>
            <a:prstGeom prst="curvedUp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467544" y="4869160"/>
              <a:ext cx="14401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dirty="0" smtClean="0">
                  <a:solidFill>
                    <a:srgbClr val="000000"/>
                  </a:solidFill>
                  <a:latin typeface="Calibri Light" panose="020F0302020204030204" pitchFamily="34" charset="0"/>
                </a:rPr>
                <a:t>Resolution difference is limited</a:t>
              </a:r>
              <a:endParaRPr lang="en-GB" dirty="0">
                <a:solidFill>
                  <a:srgbClr val="000000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53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Differences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976331" cy="2232248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76200" dist="63499" dir="2400028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115617" y="3861048"/>
            <a:ext cx="18722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Base resolution</a:t>
            </a:r>
            <a:endParaRPr lang="en-GB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75857" y="2348880"/>
            <a:ext cx="2943424" cy="2878579"/>
            <a:chOff x="3419872" y="2708920"/>
            <a:chExt cx="2943424" cy="2878579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708920"/>
              <a:ext cx="2943424" cy="2207568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76200" dist="63499" dir="2400028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3779912" y="4941168"/>
              <a:ext cx="216024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dirty="0" smtClean="0">
                  <a:solidFill>
                    <a:srgbClr val="000000"/>
                  </a:solidFill>
                  <a:latin typeface="Calibri Light" panose="020F0302020204030204" pitchFamily="34" charset="0"/>
                </a:rPr>
                <a:t>2x resolution</a:t>
              </a:r>
              <a:br>
                <a:rPr lang="en-US" dirty="0" smtClean="0">
                  <a:solidFill>
                    <a:srgbClr val="000000"/>
                  </a:solidFill>
                  <a:latin typeface="Calibri Light" panose="020F0302020204030204" pitchFamily="34" charset="0"/>
                </a:rPr>
              </a:br>
              <a:r>
                <a:rPr lang="en-US" dirty="0" smtClean="0">
                  <a:solidFill>
                    <a:srgbClr val="000000"/>
                  </a:solidFill>
                  <a:latin typeface="Calibri Light" panose="020F0302020204030204" pitchFamily="34" charset="0"/>
                </a:rPr>
                <a:t>-&gt; 8x more particles</a:t>
              </a:r>
              <a:endParaRPr lang="en-GB" dirty="0">
                <a:solidFill>
                  <a:srgbClr val="0000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652121" y="3429000"/>
            <a:ext cx="2784309" cy="2734563"/>
            <a:chOff x="5796136" y="3789040"/>
            <a:chExt cx="2784309" cy="2734563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789040"/>
              <a:ext cx="2784309" cy="208823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76200" dist="63499" dir="2400028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6228184" y="5877272"/>
              <a:ext cx="216024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4</a:t>
              </a:r>
              <a:r>
                <a:rPr lang="en-US" dirty="0" smtClean="0">
                  <a:solidFill>
                    <a:srgbClr val="000000"/>
                  </a:solidFill>
                  <a:latin typeface="Calibri Light" panose="020F0302020204030204" pitchFamily="34" charset="0"/>
                </a:rPr>
                <a:t>x resolution</a:t>
              </a:r>
              <a:br>
                <a:rPr lang="en-US" dirty="0" smtClean="0">
                  <a:solidFill>
                    <a:srgbClr val="000000"/>
                  </a:solidFill>
                  <a:latin typeface="Calibri Light" panose="020F0302020204030204" pitchFamily="34" charset="0"/>
                </a:rPr>
              </a:br>
              <a:r>
                <a:rPr lang="en-US" dirty="0" smtClean="0">
                  <a:solidFill>
                    <a:srgbClr val="000000"/>
                  </a:solidFill>
                  <a:latin typeface="Calibri Light" panose="020F0302020204030204" pitchFamily="34" charset="0"/>
                </a:rPr>
                <a:t>-&gt; 64x more particles</a:t>
              </a:r>
              <a:endParaRPr lang="en-GB" dirty="0">
                <a:solidFill>
                  <a:srgbClr val="000000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9" name="Curved Up Arrow 28"/>
          <p:cNvSpPr/>
          <p:nvPr/>
        </p:nvSpPr>
        <p:spPr>
          <a:xfrm rot="1860000">
            <a:off x="2306771" y="4579348"/>
            <a:ext cx="1209691" cy="544481"/>
          </a:xfrm>
          <a:prstGeom prst="curved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Curved Up Arrow 31"/>
          <p:cNvSpPr/>
          <p:nvPr/>
        </p:nvSpPr>
        <p:spPr>
          <a:xfrm rot="1860000">
            <a:off x="2043624" y="5080300"/>
            <a:ext cx="3302116" cy="884310"/>
          </a:xfrm>
          <a:prstGeom prst="curved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08920"/>
            <a:ext cx="8090311" cy="3240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Multi-scale Methods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7696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Allow larger resolution differences </a:t>
            </a:r>
          </a:p>
          <a:p>
            <a:r>
              <a:rPr lang="en-US" dirty="0" smtClean="0"/>
              <a:t>Avoid splitting / merging and thus field discontinuities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020272" y="5877272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[Solenthaler11]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7544" y="1916832"/>
            <a:ext cx="8496944" cy="7200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0000" indent="-270000" algn="l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2200" b="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tabLst>
                <a:tab pos="540000" algn="l"/>
              </a:tabLst>
              <a:defRPr kumimoji="0" sz="2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808038" indent="-270000" algn="l" defTabSz="808038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§"/>
              <a:defRPr kumimoji="0"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 pitchFamily="2" charset="2"/>
              <a:buChar char="§"/>
              <a:defRPr kumimoji="0" sz="18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9000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</a:t>
            </a:r>
            <a:r>
              <a:rPr lang="en-US" dirty="0" smtClean="0">
                <a:solidFill>
                  <a:schemeClr val="accent1"/>
                </a:solidFill>
              </a:rPr>
              <a:t>separate but coupled simulations for each level </a:t>
            </a:r>
            <a:r>
              <a:rPr lang="en-US" dirty="0" smtClean="0"/>
              <a:t>-&gt; </a:t>
            </a:r>
            <a:r>
              <a:rPr lang="en-US" dirty="0" err="1" smtClean="0"/>
              <a:t>m</a:t>
            </a:r>
            <a:r>
              <a:rPr lang="en-US" baseline="30000" dirty="0" err="1" smtClean="0"/>
              <a:t>level</a:t>
            </a:r>
            <a:r>
              <a:rPr lang="en-US" dirty="0" smtClean="0"/>
              <a:t>, </a:t>
            </a:r>
            <a:r>
              <a:rPr lang="en-US" dirty="0" err="1" smtClean="0"/>
              <a:t>h</a:t>
            </a:r>
            <a:r>
              <a:rPr lang="en-US" baseline="30000" dirty="0" err="1" smtClean="0"/>
              <a:t>level</a:t>
            </a:r>
            <a:r>
              <a:rPr lang="en-US" dirty="0" smtClean="0"/>
              <a:t> </a:t>
            </a:r>
            <a:r>
              <a:rPr lang="en-US" dirty="0" err="1" smtClean="0"/>
              <a:t>const</a:t>
            </a:r>
            <a:endParaRPr lang="en-US" dirty="0" smtClean="0"/>
          </a:p>
          <a:p>
            <a:r>
              <a:rPr lang="en-US" dirty="0" smtClean="0"/>
              <a:t>Two-scale approach [Solenthaler11]</a:t>
            </a:r>
          </a:p>
        </p:txBody>
      </p:sp>
    </p:spTree>
    <p:extLst>
      <p:ext uri="{BB962C8B-B14F-4D97-AF65-F5344CB8AC3E}">
        <p14:creationId xmlns:p14="http://schemas.microsoft.com/office/powerpoint/2010/main" val="40995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</a:t>
            </a:r>
            <a:r>
              <a:rPr lang="en-US" dirty="0" smtClean="0"/>
              <a:t>Methods – View Frustum</a:t>
            </a:r>
            <a:endParaRPr lang="en-US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763688" y="5877272"/>
            <a:ext cx="1612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[Solenthaler11]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 descr="Screen shot 2014-05-02 at 3.22.1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5643043" cy="42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to Multi-scale</a:t>
            </a:r>
            <a:endParaRPr lang="en-US" dirty="0"/>
          </a:p>
        </p:txBody>
      </p:sp>
      <p:pic>
        <p:nvPicPr>
          <p:cNvPr id="10" name="Picture 9" descr="WithRocks_414_800x34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124744"/>
            <a:ext cx="4032448" cy="1715935"/>
          </a:xfrm>
          <a:prstGeom prst="rect">
            <a:avLst/>
          </a:prstGeom>
        </p:spPr>
      </p:pic>
      <p:pic>
        <p:nvPicPr>
          <p:cNvPr id="6" name="Picture 5" descr="InvisibleRocks_414_800x34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944"/>
            <a:ext cx="4032448" cy="1715936"/>
          </a:xfrm>
          <a:prstGeom prst="rect">
            <a:avLst/>
          </a:prstGeom>
        </p:spPr>
      </p:pic>
      <p:pic>
        <p:nvPicPr>
          <p:cNvPr id="9" name="Picture 8" descr="BlueSurfaceRiver_414_800x43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03" y="4725144"/>
            <a:ext cx="4068203" cy="1728192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644008" y="6381328"/>
            <a:ext cx="1301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[Horvath13]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2497832"/>
          </a:xfrm>
        </p:spPr>
        <p:txBody>
          <a:bodyPr>
            <a:normAutofit/>
          </a:bodyPr>
          <a:lstStyle/>
          <a:p>
            <a:r>
              <a:rPr lang="en-US" dirty="0" smtClean="0"/>
              <a:t>Multiple resolution levels</a:t>
            </a:r>
          </a:p>
          <a:p>
            <a:r>
              <a:rPr lang="en-US" dirty="0" smtClean="0"/>
              <a:t>Combined criteria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2060848"/>
            <a:ext cx="3600400" cy="2388891"/>
          </a:xfrm>
          <a:prstGeom prst="rect">
            <a:avLst/>
          </a:prstGeom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766762" y="2051556"/>
            <a:ext cx="1301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[Horvath13]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to Multi-scale</a:t>
            </a:r>
            <a:endParaRPr lang="en-US" dirty="0"/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7380312" y="4293096"/>
            <a:ext cx="1301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[Horvath13]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2497832"/>
          </a:xfrm>
        </p:spPr>
        <p:txBody>
          <a:bodyPr>
            <a:normAutofit/>
          </a:bodyPr>
          <a:lstStyle/>
          <a:p>
            <a:r>
              <a:rPr lang="en-US" dirty="0" smtClean="0"/>
              <a:t>Multiple resolution levels</a:t>
            </a:r>
          </a:p>
          <a:p>
            <a:r>
              <a:rPr lang="en-US" dirty="0" smtClean="0"/>
              <a:t>Combined criteria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060848"/>
            <a:ext cx="3600400" cy="2388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5085184"/>
            <a:ext cx="4176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latin typeface="Calibri Light"/>
                <a:cs typeface="Calibri Light"/>
              </a:rPr>
              <a:t>Speed-up:</a:t>
            </a:r>
            <a:br>
              <a:rPr lang="en-US" sz="2200" i="1" dirty="0" smtClean="0">
                <a:latin typeface="Calibri Light"/>
                <a:cs typeface="Calibri Light"/>
              </a:rPr>
            </a:br>
            <a:r>
              <a:rPr lang="en-US" sz="2200" dirty="0" smtClean="0">
                <a:latin typeface="Calibri Light"/>
                <a:cs typeface="Calibri Light"/>
              </a:rPr>
              <a:t>[</a:t>
            </a:r>
            <a:r>
              <a:rPr lang="en-US" sz="2200" dirty="0">
                <a:latin typeface="Calibri Light"/>
                <a:cs typeface="Calibri Light"/>
              </a:rPr>
              <a:t>Adams07, Solenthaler11]: </a:t>
            </a:r>
            <a:r>
              <a:rPr lang="en-US" sz="2200" dirty="0" smtClean="0">
                <a:latin typeface="Calibri Light"/>
                <a:cs typeface="Calibri Light"/>
              </a:rPr>
              <a:t> </a:t>
            </a:r>
            <a:r>
              <a:rPr lang="en-US" sz="2200" dirty="0">
                <a:latin typeface="Calibri Light"/>
                <a:cs typeface="Calibri Light"/>
              </a:rPr>
              <a:t>3-7x</a:t>
            </a:r>
          </a:p>
          <a:p>
            <a:r>
              <a:rPr lang="en-US" sz="2200" dirty="0">
                <a:latin typeface="Calibri Light"/>
                <a:cs typeface="Calibri Light"/>
              </a:rPr>
              <a:t>[Horvath13]: </a:t>
            </a:r>
            <a:r>
              <a:rPr lang="en-US" sz="2200" dirty="0" smtClean="0">
                <a:latin typeface="Calibri Light"/>
                <a:cs typeface="Calibri Light"/>
              </a:rPr>
              <a:t>3</a:t>
            </a:r>
            <a:r>
              <a:rPr lang="en-US" sz="2200" dirty="0">
                <a:latin typeface="Calibri Light"/>
                <a:cs typeface="Calibri Light"/>
              </a:rPr>
              <a:t>-12x</a:t>
            </a:r>
          </a:p>
          <a:p>
            <a:r>
              <a:rPr lang="en-US" sz="2200" dirty="0" smtClean="0">
                <a:latin typeface="Calibri Light"/>
                <a:cs typeface="Calibri Light"/>
              </a:rPr>
              <a:t>All previous work: </a:t>
            </a:r>
            <a:r>
              <a:rPr lang="en-US" sz="2200" dirty="0">
                <a:latin typeface="Calibri Light"/>
                <a:cs typeface="Calibri Light"/>
              </a:rPr>
              <a:t>l</a:t>
            </a:r>
            <a:r>
              <a:rPr lang="en-US" sz="2200" dirty="0" smtClean="0">
                <a:latin typeface="Calibri Light"/>
                <a:cs typeface="Calibri Light"/>
              </a:rPr>
              <a:t>ess </a:t>
            </a:r>
            <a:r>
              <a:rPr lang="en-US" sz="2200" dirty="0">
                <a:latin typeface="Calibri Light"/>
                <a:cs typeface="Calibri Light"/>
              </a:rPr>
              <a:t>memory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766762" y="2051556"/>
            <a:ext cx="1301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F5F5F"/>
                </a:solidFill>
                <a:latin typeface="Calibri Light" panose="020F0302020204030204" pitchFamily="34" charset="0"/>
              </a:rPr>
              <a:t>[Horvath13]</a:t>
            </a:r>
            <a:endParaRPr lang="en-GB" dirty="0">
              <a:solidFill>
                <a:srgbClr val="5F5F5F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 descr="Screen shot 2014-05-02 at 3.23.0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56792"/>
            <a:ext cx="4220118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mtClean="0">
                <a:cs typeface="Arial" charset="0"/>
              </a:rPr>
              <a:t>Topics / Research Challenges</a:t>
            </a:r>
          </a:p>
        </p:txBody>
      </p:sp>
      <p:sp>
        <p:nvSpPr>
          <p:cNvPr id="44034" name="Rectangle 3"/>
          <p:cNvSpPr>
            <a:spLocks/>
          </p:cNvSpPr>
          <p:nvPr/>
        </p:nvSpPr>
        <p:spPr bwMode="auto">
          <a:xfrm>
            <a:off x="468313" y="1439863"/>
            <a:ext cx="821213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SPH fluid solver </a:t>
            </a:r>
            <a:endParaRPr lang="en-US" sz="2400" dirty="0" smtClean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Neighborhood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query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Incompressibility / pressure computation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Boundary </a:t>
            </a: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handling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Multiple </a:t>
            </a:r>
            <a:r>
              <a:rPr lang="en-US" sz="2400" dirty="0">
                <a:solidFill>
                  <a:schemeClr val="tx2"/>
                </a:solidFill>
                <a:latin typeface="Calibri Light" pitchFamily="34" charset="0"/>
              </a:rPr>
              <a:t>phases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libri Light" pitchFamily="34" charset="0"/>
              </a:rPr>
              <a:t>Multi-resolution</a:t>
            </a:r>
            <a:endParaRPr lang="en-US" sz="2400" dirty="0">
              <a:solidFill>
                <a:schemeClr val="tx2"/>
              </a:solidFill>
              <a:latin typeface="Calibri Light" pitchFamily="34" charset="0"/>
            </a:endParaRP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2"/>
                </a:solidFill>
                <a:latin typeface="Calibri Light" pitchFamily="34" charset="0"/>
              </a:rPr>
              <a:t>Surface </a:t>
            </a:r>
            <a:r>
              <a:rPr lang="en-US" sz="2400" b="1" dirty="0">
                <a:solidFill>
                  <a:schemeClr val="tx2"/>
                </a:solidFill>
                <a:latin typeface="Calibri Light" pitchFamily="34" charset="0"/>
              </a:rPr>
              <a:t>r</a:t>
            </a:r>
            <a:r>
              <a:rPr lang="en-US" sz="2400" b="1" dirty="0" smtClean="0">
                <a:solidFill>
                  <a:schemeClr val="tx2"/>
                </a:solidFill>
                <a:latin typeface="Calibri Light" pitchFamily="34" charset="0"/>
              </a:rPr>
              <a:t>econstruction and rendering</a:t>
            </a:r>
          </a:p>
          <a:p>
            <a:pPr marL="269875" indent="-269875">
              <a:spcBef>
                <a:spcPts val="2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en-US" sz="2400" b="1" dirty="0">
              <a:solidFill>
                <a:schemeClr val="tx2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Smooth Surfaces</a:t>
            </a:r>
          </a:p>
          <a:p>
            <a:r>
              <a:rPr lang="en-US" smtClean="0"/>
              <a:t>Efficient Reconstruction</a:t>
            </a:r>
          </a:p>
          <a:p>
            <a:r>
              <a:rPr lang="en-US" smtClean="0"/>
              <a:t>Combined Volume Rendering</a:t>
            </a:r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69450"/>
            <a:ext cx="2759591" cy="268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1" y="2790094"/>
            <a:ext cx="3826328" cy="252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9677" y="4342355"/>
            <a:ext cx="4376318" cy="221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63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Smoothed Particle Hydrodynamics SPH</a:t>
            </a:r>
            <a:endParaRPr lang="de-DE" smtClean="0">
              <a:cs typeface="Arial" charset="0"/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68313" y="1439863"/>
            <a:ext cx="8212137" cy="5027612"/>
          </a:xfrm>
        </p:spPr>
        <p:txBody>
          <a:bodyPr lIns="91440" tIns="45720" rIns="91440" bIns="45720"/>
          <a:lstStyle/>
          <a:p>
            <a:pPr marL="269875" indent="-269875">
              <a:spcAft>
                <a:spcPct val="0"/>
              </a:spcAft>
            </a:pPr>
            <a:r>
              <a:rPr lang="en-US" sz="2400" smtClean="0">
                <a:cs typeface="Arial" charset="0"/>
              </a:rPr>
              <a:t>Interpolation method</a:t>
            </a: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Proposed by </a:t>
            </a:r>
            <a:r>
              <a:rPr lang="de-DE" smtClean="0">
                <a:cs typeface="Arial" charset="0"/>
              </a:rPr>
              <a:t>Gingold and Monaghan (1977)  and Lucy (1977)</a:t>
            </a:r>
          </a:p>
          <a:p>
            <a:pPr marL="269875" indent="-269875">
              <a:spcAft>
                <a:spcPct val="0"/>
              </a:spcAft>
            </a:pPr>
            <a:r>
              <a:rPr lang="en-US" sz="2400" smtClean="0">
                <a:cs typeface="Arial" charset="0"/>
              </a:rPr>
              <a:t>Can be used for sets of arbitrary samples to</a:t>
            </a: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Interpolate quantities</a:t>
            </a: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Approximate spatial derivatives</a:t>
            </a:r>
          </a:p>
          <a:p>
            <a:pPr marL="269875" indent="-269875">
              <a:spcAft>
                <a:spcPct val="0"/>
              </a:spcAft>
            </a:pPr>
            <a:r>
              <a:rPr lang="en-US" sz="2400" smtClean="0">
                <a:cs typeface="Arial" charset="0"/>
              </a:rPr>
              <a:t>SPH in a Lagrangian fluid simulation</a:t>
            </a:r>
            <a:endParaRPr lang="de-DE" sz="2400" smtClean="0">
              <a:cs typeface="Arial" charset="0"/>
            </a:endParaRP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Fluid is represented with a set of particles / samples </a:t>
            </a: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SPH is used to discretize</a:t>
            </a:r>
          </a:p>
        </p:txBody>
      </p:sp>
      <p:pic>
        <p:nvPicPr>
          <p:cNvPr id="31747" name="Picture 6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3950" y="4062413"/>
            <a:ext cx="288448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260" y="1440000"/>
            <a:ext cx="8229600" cy="4937760"/>
          </a:xfrm>
        </p:spPr>
        <p:txBody>
          <a:bodyPr>
            <a:normAutofit fontScale="92500"/>
          </a:bodyPr>
          <a:lstStyle/>
          <a:p>
            <a:pPr marL="108000">
              <a:lnSpc>
                <a:spcPct val="300000"/>
              </a:lnSpc>
            </a:pPr>
            <a:r>
              <a:rPr lang="en-US" dirty="0" smtClean="0"/>
              <a:t>Scalar field functions</a:t>
            </a:r>
          </a:p>
          <a:p>
            <a:pPr marL="108000">
              <a:lnSpc>
                <a:spcPct val="300000"/>
              </a:lnSpc>
            </a:pPr>
            <a:r>
              <a:rPr lang="en-US" dirty="0" err="1" smtClean="0"/>
              <a:t>Polygonalization</a:t>
            </a:r>
            <a:r>
              <a:rPr lang="en-US" dirty="0" smtClean="0"/>
              <a:t> and particle skinning </a:t>
            </a:r>
          </a:p>
          <a:p>
            <a:pPr marL="108000">
              <a:lnSpc>
                <a:spcPct val="300000"/>
              </a:lnSpc>
            </a:pPr>
            <a:r>
              <a:rPr lang="en-US" dirty="0" smtClean="0"/>
              <a:t>Explicit surface tracking</a:t>
            </a:r>
          </a:p>
          <a:p>
            <a:pPr marL="108000">
              <a:lnSpc>
                <a:spcPct val="300000"/>
              </a:lnSpc>
            </a:pPr>
            <a:r>
              <a:rPr lang="en-US" dirty="0" smtClean="0"/>
              <a:t>Direct surface rendering</a:t>
            </a:r>
          </a:p>
          <a:p>
            <a:pPr marL="108000">
              <a:lnSpc>
                <a:spcPct val="300000"/>
              </a:lnSpc>
            </a:pPr>
            <a:r>
              <a:rPr lang="en-US" dirty="0" smtClean="0"/>
              <a:t>Volume rendering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02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8001" y="3830602"/>
            <a:ext cx="2983999" cy="1678025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7497824" y="4922195"/>
            <a:ext cx="5040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01527" y="4967458"/>
            <a:ext cx="224748" cy="224748"/>
          </a:xfrm>
          <a:prstGeom prst="rect">
            <a:avLst/>
          </a:prstGeom>
          <a:noFill/>
          <a:ln/>
          <a:effectLst/>
        </p:spPr>
      </p:pic>
      <p:sp>
        <p:nvSpPr>
          <p:cNvPr id="12" name="TextBox 11"/>
          <p:cNvSpPr txBox="1"/>
          <p:nvPr/>
        </p:nvSpPr>
        <p:spPr>
          <a:xfrm>
            <a:off x="6493201" y="5462223"/>
            <a:ext cx="253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Calibri Light" pitchFamily="34" charset="0"/>
              </a:rPr>
              <a:t>Adopted from [Adams07]</a:t>
            </a:r>
            <a:endParaRPr lang="en-US" dirty="0">
              <a:latin typeface="Calibri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Scalar Field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General approach: Surface = </a:t>
            </a:r>
            <a:r>
              <a:rPr lang="en-US" sz="1800" dirty="0" err="1" smtClean="0"/>
              <a:t>Iso</a:t>
            </a:r>
            <a:r>
              <a:rPr lang="en-US" sz="1800" dirty="0" smtClean="0"/>
              <a:t>-surface of scalar field function</a:t>
            </a:r>
          </a:p>
          <a:p>
            <a:pPr lvl="2"/>
            <a:endParaRPr lang="en-US" dirty="0" smtClean="0"/>
          </a:p>
          <a:p>
            <a:r>
              <a:rPr lang="en-US" sz="1800" dirty="0" err="1" smtClean="0"/>
              <a:t>Metaballs</a:t>
            </a:r>
            <a:r>
              <a:rPr lang="en-US" sz="1800" dirty="0" smtClean="0"/>
              <a:t> [Blinn82]: Superimposed potential function located at particles </a:t>
            </a:r>
            <a:r>
              <a:rPr lang="en-US" sz="1800" dirty="0" smtClean="0">
                <a:sym typeface="Wingdings" pitchFamily="2" charset="2"/>
              </a:rPr>
              <a:t> yields blobby surfaces </a:t>
            </a:r>
            <a:endParaRPr lang="en-US" sz="1800" dirty="0" smtClean="0"/>
          </a:p>
          <a:p>
            <a:pPr lvl="2"/>
            <a:endParaRPr lang="en-US" dirty="0" smtClean="0"/>
          </a:p>
          <a:p>
            <a:r>
              <a:rPr lang="en-US" sz="1800" dirty="0" smtClean="0"/>
              <a:t>Color field [Müller03]: </a:t>
            </a:r>
          </a:p>
          <a:p>
            <a:pPr lvl="1"/>
            <a:r>
              <a:rPr lang="en-US" sz="1800" dirty="0" smtClean="0"/>
              <a:t>Color field ≈ 1 in bulk and 0 in air</a:t>
            </a:r>
          </a:p>
          <a:p>
            <a:pPr lvl="1">
              <a:lnSpc>
                <a:spcPct val="200000"/>
              </a:lnSpc>
            </a:pPr>
            <a:r>
              <a:rPr lang="en-US" sz="1800" dirty="0" smtClean="0"/>
              <a:t>Surface normal as color field gradient</a:t>
            </a:r>
          </a:p>
          <a:p>
            <a:pPr lvl="1"/>
            <a:r>
              <a:rPr lang="en-US" sz="1800" dirty="0" smtClean="0"/>
              <a:t>Disadvantage: Bumpy surface </a:t>
            </a:r>
          </a:p>
          <a:p>
            <a:pPr lvl="2"/>
            <a:endParaRPr lang="en-US" dirty="0" smtClean="0"/>
          </a:p>
          <a:p>
            <a:r>
              <a:rPr lang="en-US" sz="1800" dirty="0" smtClean="0"/>
              <a:t>Distance to center of mass [Zhu05]:</a:t>
            </a:r>
          </a:p>
          <a:p>
            <a:pPr lvl="1"/>
            <a:r>
              <a:rPr lang="en-US" sz="1800" dirty="0" smtClean="0"/>
              <a:t>Define level set function			    </a:t>
            </a:r>
          </a:p>
          <a:p>
            <a:pPr lvl="2"/>
            <a:r>
              <a:rPr lang="en-US" dirty="0" smtClean="0"/>
              <a:t>Center of mass</a:t>
            </a:r>
            <a:br>
              <a:rPr lang="en-US" dirty="0" smtClean="0"/>
            </a:br>
            <a:r>
              <a:rPr lang="en-US" dirty="0" smtClean="0"/>
              <a:t>using larger radius </a:t>
            </a:r>
          </a:p>
          <a:p>
            <a:pPr lvl="1"/>
            <a:r>
              <a:rPr lang="en-US" sz="1800" dirty="0" smtClean="0"/>
              <a:t>This approach yields smoother results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9" name="Grafik 1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397943" y="3143250"/>
            <a:ext cx="2258983" cy="659569"/>
          </a:xfrm>
          <a:prstGeom prst="rect">
            <a:avLst/>
          </a:prstGeom>
          <a:noFill/>
          <a:ln/>
          <a:effectLst/>
        </p:spPr>
      </p:pic>
      <p:pic>
        <p:nvPicPr>
          <p:cNvPr id="21" name="Grafik 20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03809" y="3804089"/>
            <a:ext cx="1496622" cy="278618"/>
          </a:xfrm>
          <a:prstGeom prst="rect">
            <a:avLst/>
          </a:prstGeom>
          <a:noFill/>
          <a:ln/>
          <a:effectLst/>
        </p:spPr>
      </p:pic>
      <p:pic>
        <p:nvPicPr>
          <p:cNvPr id="22" name="Grafik 21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81644" y="4790613"/>
            <a:ext cx="2079358" cy="278363"/>
          </a:xfrm>
          <a:prstGeom prst="rect">
            <a:avLst/>
          </a:prstGeom>
          <a:noFill/>
          <a:ln/>
          <a:effectLst/>
        </p:spPr>
      </p:pic>
      <p:pic>
        <p:nvPicPr>
          <p:cNvPr id="23" name="Grafik 2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41287" y="5659258"/>
            <a:ext cx="2833107" cy="307392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2713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Particle-to-Surface Distance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460736" y="4533754"/>
            <a:ext cx="7573223" cy="2173895"/>
            <a:chOff x="2535215" y="4437112"/>
            <a:chExt cx="7806267" cy="22415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5215" y="4437112"/>
              <a:ext cx="7806267" cy="19379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96158" y="6309320"/>
              <a:ext cx="4260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latin typeface="Calibri Light" pitchFamily="34" charset="0"/>
                </a:rPr>
                <a:t>[Adams07] </a:t>
              </a:r>
              <a:r>
                <a:rPr lang="en-US" sz="1400" dirty="0" smtClean="0">
                  <a:latin typeface="Calibri Light" pitchFamily="34" charset="0"/>
                </a:rPr>
                <a:t>(100K </a:t>
              </a:r>
              <a:r>
                <a:rPr lang="en-US" sz="1400" dirty="0" err="1" smtClean="0">
                  <a:latin typeface="Calibri Light" pitchFamily="34" charset="0"/>
                </a:rPr>
                <a:t>ptcl</a:t>
              </a:r>
              <a:r>
                <a:rPr lang="en-US" sz="1400" dirty="0" smtClean="0">
                  <a:latin typeface="Calibri Light" pitchFamily="34" charset="0"/>
                </a:rPr>
                <a:t>; several sec on Intel Pentium D)</a:t>
              </a:r>
              <a:endParaRPr lang="en-US" sz="1400" dirty="0">
                <a:latin typeface="Calibri Light" pitchFamily="34" charset="0"/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particle-to-surface distance function [Adams07]:</a:t>
            </a:r>
          </a:p>
          <a:p>
            <a:pPr lvl="1"/>
            <a:r>
              <a:rPr lang="en-US" dirty="0" smtClean="0"/>
              <a:t>Level set function with varying distance			    </a:t>
            </a:r>
          </a:p>
          <a:p>
            <a:pPr lvl="2"/>
            <a:r>
              <a:rPr lang="en-US" dirty="0" smtClean="0"/>
              <a:t>Average distance to surface (from prior step): </a:t>
            </a:r>
          </a:p>
          <a:p>
            <a:endParaRPr lang="en-US" dirty="0" smtClean="0"/>
          </a:p>
          <a:p>
            <a:r>
              <a:rPr lang="en-US" dirty="0" smtClean="0"/>
              <a:t>Surface projection using approximate particle-to-surface distances</a:t>
            </a:r>
          </a:p>
          <a:p>
            <a:pPr lvl="1"/>
            <a:r>
              <a:rPr lang="en-US" dirty="0" smtClean="0"/>
              <a:t>Binary search along gradient</a:t>
            </a:r>
          </a:p>
          <a:p>
            <a:pPr lvl="1"/>
            <a:r>
              <a:rPr lang="en-US" dirty="0" smtClean="0"/>
              <a:t>Surface particle, if surface within radius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100" name="Picture 4" descr="C:\Users\MrPink\Desktop\ColorFieldFunction.png"/>
          <p:cNvPicPr>
            <a:picLocks noChangeAspect="1" noChangeArrowheads="1"/>
          </p:cNvPicPr>
          <p:nvPr/>
        </p:nvPicPr>
        <p:blipFill>
          <a:blip r:embed="rId7" cstate="print"/>
          <a:srcRect l="9640" t="13636" r="7712"/>
          <a:stretch>
            <a:fillRect/>
          </a:stretch>
        </p:blipFill>
        <p:spPr bwMode="auto">
          <a:xfrm>
            <a:off x="6341327" y="3224231"/>
            <a:ext cx="2308926" cy="1194145"/>
          </a:xfrm>
          <a:prstGeom prst="rect">
            <a:avLst/>
          </a:prstGeom>
          <a:noFill/>
        </p:spPr>
      </p:pic>
      <p:pic>
        <p:nvPicPr>
          <p:cNvPr id="15" name="Grafik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06849" y="1923263"/>
            <a:ext cx="2358717" cy="278480"/>
          </a:xfrm>
          <a:prstGeom prst="rect">
            <a:avLst/>
          </a:prstGeom>
          <a:noFill/>
          <a:ln/>
          <a:effectLst/>
        </p:spPr>
      </p:pic>
      <p:pic>
        <p:nvPicPr>
          <p:cNvPr id="17" name="Grafik 1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02915" y="2541191"/>
            <a:ext cx="3184108" cy="307089"/>
          </a:xfrm>
          <a:prstGeom prst="rect">
            <a:avLst/>
          </a:prstGeom>
          <a:noFill/>
          <a:ln/>
          <a:effectLst/>
        </p:spPr>
      </p:pic>
      <p:pic>
        <p:nvPicPr>
          <p:cNvPr id="18" name="Grafik 1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75288" y="3271956"/>
            <a:ext cx="1648871" cy="278617"/>
          </a:xfrm>
          <a:prstGeom prst="rect">
            <a:avLst/>
          </a:prstGeom>
          <a:noFill/>
          <a:ln/>
          <a:effectLst/>
        </p:spPr>
      </p:pic>
      <p:sp>
        <p:nvSpPr>
          <p:cNvPr id="16" name="Ellipse 15"/>
          <p:cNvSpPr/>
          <p:nvPr/>
        </p:nvSpPr>
        <p:spPr>
          <a:xfrm>
            <a:off x="6062581" y="1847884"/>
            <a:ext cx="576064" cy="432048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5409505" y="4437113"/>
            <a:ext cx="3324592" cy="1540216"/>
            <a:chOff x="5409505" y="4437113"/>
            <a:chExt cx="3324592" cy="15402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9505" y="4437113"/>
              <a:ext cx="3324592" cy="1540216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5754564" y="4921473"/>
              <a:ext cx="326235" cy="180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 rot="16200000">
              <a:off x="6680877" y="5574917"/>
              <a:ext cx="300526" cy="195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Grafik 1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58393" y="5522524"/>
            <a:ext cx="178158" cy="178158"/>
          </a:xfrm>
          <a:prstGeom prst="rect">
            <a:avLst/>
          </a:prstGeom>
          <a:noFill/>
          <a:ln/>
          <a:effectLst/>
        </p:spPr>
      </p:pic>
      <p:pic>
        <p:nvPicPr>
          <p:cNvPr id="20" name="Grafik 1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844979" y="4921472"/>
            <a:ext cx="178070" cy="126323"/>
          </a:xfrm>
          <a:prstGeom prst="rect">
            <a:avLst/>
          </a:prstGeom>
          <a:noFill/>
          <a:ln/>
          <a:effectLst/>
        </p:spPr>
      </p:pic>
      <p:sp>
        <p:nvSpPr>
          <p:cNvPr id="5" name="TextBox 4"/>
          <p:cNvSpPr txBox="1"/>
          <p:nvPr/>
        </p:nvSpPr>
        <p:spPr>
          <a:xfrm>
            <a:off x="3892190" y="6052646"/>
            <a:ext cx="405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itchFamily="34" charset="0"/>
              </a:rPr>
              <a:t>Errors in concave regions [Solenthaler07]</a:t>
            </a:r>
            <a:endParaRPr lang="en-US" dirty="0">
              <a:latin typeface="Calibri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Field </a:t>
            </a:r>
            <a:r>
              <a:rPr lang="en-US" dirty="0" smtClean="0"/>
              <a:t>Functions: Comparison &amp;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</a:p>
          <a:p>
            <a:pPr lvl="1"/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Metaballs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[Blinn82]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Constant distance 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[Zhu05]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Particle-to-surface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distance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d(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[Adams07] </a:t>
            </a:r>
          </a:p>
          <a:p>
            <a:pPr lvl="1">
              <a:buNone/>
            </a:pP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Issues with the center of mass in concave regions :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rroneously parts outside of the fluid volume</a:t>
            </a:r>
          </a:p>
          <a:p>
            <a:pPr lvl="1"/>
            <a:r>
              <a:rPr lang="en-US" dirty="0" smtClean="0"/>
              <a:t>Very sensitive to changes of the query point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563888" y="1052736"/>
            <a:ext cx="5436618" cy="3177644"/>
            <a:chOff x="3563888" y="1052736"/>
            <a:chExt cx="5436618" cy="317764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63888" y="1052736"/>
              <a:ext cx="5341640" cy="2989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/>
            <p:nvPr/>
          </p:nvSpPr>
          <p:spPr>
            <a:xfrm>
              <a:off x="5652120" y="2060848"/>
              <a:ext cx="118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itchFamily="34" charset="0"/>
                </a:rPr>
                <a:t>coarsening</a:t>
              </a: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5622253" y="3059668"/>
              <a:ext cx="8939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itchFamily="34" charset="0"/>
                </a:rPr>
                <a:t>refining</a:t>
              </a: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17" name="TextBox 11"/>
            <p:cNvSpPr txBox="1"/>
            <p:nvPr/>
          </p:nvSpPr>
          <p:spPr>
            <a:xfrm>
              <a:off x="7812360" y="386104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itchFamily="34" charset="0"/>
                </a:rPr>
                <a:t>[Adams07]</a:t>
              </a:r>
              <a:endParaRPr lang="en-US" dirty="0">
                <a:latin typeface="Calibri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4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5325548" y="3491993"/>
            <a:ext cx="3729712" cy="1683125"/>
            <a:chOff x="5135075" y="2636912"/>
            <a:chExt cx="4008925" cy="2088232"/>
          </a:xfrm>
        </p:grpSpPr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35075" y="2636912"/>
              <a:ext cx="4008925" cy="2055571"/>
            </a:xfrm>
            <a:prstGeom prst="rect">
              <a:avLst/>
            </a:prstGeom>
          </p:spPr>
        </p:pic>
        <p:sp>
          <p:nvSpPr>
            <p:cNvPr id="8" name="TextBox 12"/>
            <p:cNvSpPr txBox="1"/>
            <p:nvPr/>
          </p:nvSpPr>
          <p:spPr>
            <a:xfrm>
              <a:off x="5615402" y="4355812"/>
              <a:ext cx="304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Decay function [Solenthaler07]</a:t>
              </a:r>
              <a:endParaRPr lang="en-US" dirty="0">
                <a:latin typeface="Calibri Light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Scalar Field Function: Removal of Artifacts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1800" dirty="0" smtClean="0"/>
              <a:t>Analysis of gradient of mass center [Solenthaler07]</a:t>
            </a:r>
          </a:p>
          <a:p>
            <a:pPr lvl="1"/>
            <a:r>
              <a:rPr lang="en-US" sz="1800" dirty="0" smtClean="0"/>
              <a:t>Observation: Strong variation of center of mass      at artifacts </a:t>
            </a:r>
          </a:p>
          <a:p>
            <a:pPr lvl="1"/>
            <a:r>
              <a:rPr lang="en-US" sz="1800" dirty="0" smtClean="0"/>
              <a:t>Solution: Weight distance function according to </a:t>
            </a:r>
            <a:r>
              <a:rPr lang="en-US" sz="1800" dirty="0" err="1" smtClean="0"/>
              <a:t>eigenvalue</a:t>
            </a:r>
            <a:r>
              <a:rPr lang="en-US" sz="1800" dirty="0" smtClean="0"/>
              <a:t> of</a:t>
            </a:r>
          </a:p>
          <a:p>
            <a:endParaRPr lang="en-US" sz="1800" dirty="0" smtClean="0"/>
          </a:p>
          <a:p>
            <a:r>
              <a:rPr lang="en-US" sz="1800" dirty="0" smtClean="0"/>
              <a:t>Alternative approach [Onderik13]: </a:t>
            </a:r>
          </a:p>
          <a:p>
            <a:pPr lvl="1"/>
            <a:r>
              <a:rPr lang="en-US" sz="1800" dirty="0" smtClean="0"/>
              <a:t>Use normalized </a:t>
            </a:r>
            <a:r>
              <a:rPr lang="en-US" sz="1800" dirty="0" err="1" smtClean="0"/>
              <a:t>iso</a:t>
            </a:r>
            <a:r>
              <a:rPr lang="en-US" sz="1800" dirty="0" smtClean="0"/>
              <a:t>-density instead of EV</a:t>
            </a:r>
          </a:p>
          <a:p>
            <a:pPr lvl="1"/>
            <a:endParaRPr lang="en-US" sz="1800" dirty="0"/>
          </a:p>
        </p:txBody>
      </p:sp>
      <p:pic>
        <p:nvPicPr>
          <p:cNvPr id="20" name="Grafik 1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50471" y="1856469"/>
            <a:ext cx="196619" cy="196619"/>
          </a:xfrm>
          <a:prstGeom prst="rect">
            <a:avLst/>
          </a:prstGeom>
          <a:noFill/>
          <a:ln/>
          <a:effectLst/>
        </p:spPr>
      </p:pic>
      <p:pic>
        <p:nvPicPr>
          <p:cNvPr id="24" name="Grafik 2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04740" y="2138588"/>
            <a:ext cx="837376" cy="278617"/>
          </a:xfrm>
          <a:prstGeom prst="rect">
            <a:avLst/>
          </a:prstGeom>
          <a:noFill/>
          <a:ln/>
          <a:effectLst/>
        </p:spPr>
      </p:pic>
      <p:pic>
        <p:nvPicPr>
          <p:cNvPr id="25" name="Grafik 2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25281" y="2374444"/>
            <a:ext cx="3776148" cy="287931"/>
          </a:xfrm>
          <a:prstGeom prst="rect">
            <a:avLst/>
          </a:prstGeom>
          <a:noFill/>
          <a:ln/>
          <a:effectLst/>
        </p:spPr>
      </p:pic>
      <p:pic>
        <p:nvPicPr>
          <p:cNvPr id="26" name="Grafik 2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243930" y="3247196"/>
            <a:ext cx="3449021" cy="745168"/>
          </a:xfrm>
          <a:prstGeom prst="rect">
            <a:avLst/>
          </a:prstGeom>
          <a:noFill/>
          <a:ln/>
          <a:effectLst/>
        </p:spPr>
      </p:pic>
      <p:grpSp>
        <p:nvGrpSpPr>
          <p:cNvPr id="19" name="Gruppieren 18"/>
          <p:cNvGrpSpPr/>
          <p:nvPr/>
        </p:nvGrpSpPr>
        <p:grpSpPr>
          <a:xfrm>
            <a:off x="5516137" y="5219228"/>
            <a:ext cx="3525081" cy="1516109"/>
            <a:chOff x="5364088" y="4859868"/>
            <a:chExt cx="3649787" cy="173748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64088" y="4859868"/>
              <a:ext cx="3649787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12"/>
            <p:cNvSpPr txBox="1"/>
            <p:nvPr/>
          </p:nvSpPr>
          <p:spPr>
            <a:xfrm>
              <a:off x="5786387" y="6228020"/>
              <a:ext cx="280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Transfer function [Ondrik13]</a:t>
              </a:r>
              <a:endParaRPr lang="en-US" dirty="0">
                <a:latin typeface="Calibri Light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879359" y="4123437"/>
            <a:ext cx="4470904" cy="2734563"/>
            <a:chOff x="839252" y="3934797"/>
            <a:chExt cx="4470904" cy="2734563"/>
          </a:xfrm>
        </p:grpSpPr>
        <p:sp>
          <p:nvSpPr>
            <p:cNvPr id="6" name="TextBox 7"/>
            <p:cNvSpPr txBox="1"/>
            <p:nvPr/>
          </p:nvSpPr>
          <p:spPr>
            <a:xfrm>
              <a:off x="839252" y="6023029"/>
              <a:ext cx="44709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Comparison of [Solenthaler07] (left)  and </a:t>
              </a:r>
            </a:p>
            <a:p>
              <a:pPr algn="ctr"/>
              <a:r>
                <a:rPr lang="en-US" dirty="0" smtClean="0">
                  <a:latin typeface="Calibri Light" pitchFamily="34" charset="0"/>
                </a:rPr>
                <a:t>[Onderik13] (right) </a:t>
              </a:r>
              <a:r>
                <a:rPr lang="en-US" sz="1400" dirty="0" smtClean="0">
                  <a:latin typeface="Calibri Light" pitchFamily="34" charset="0"/>
                </a:rPr>
                <a:t>(</a:t>
              </a:r>
              <a:r>
                <a:rPr lang="de-DE" sz="1400" dirty="0" smtClean="0">
                  <a:latin typeface="Calibri Light" pitchFamily="34" charset="0"/>
                </a:rPr>
                <a:t>14k </a:t>
              </a:r>
              <a:r>
                <a:rPr lang="de-DE" sz="1400" dirty="0" err="1" smtClean="0">
                  <a:latin typeface="Calibri Light" pitchFamily="34" charset="0"/>
                </a:rPr>
                <a:t>ptcl</a:t>
              </a:r>
              <a:r>
                <a:rPr lang="de-DE" sz="1400" dirty="0" smtClean="0">
                  <a:latin typeface="Calibri Light" pitchFamily="34" charset="0"/>
                </a:rPr>
                <a:t>, &lt; 1 sec, Intel Core 2 Duo)</a:t>
              </a:r>
              <a:endParaRPr lang="en-US" sz="1400" dirty="0">
                <a:latin typeface="Calibri Light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lum bright="33000" contrast="33000"/>
            </a:blip>
            <a:srcRect l="33166"/>
            <a:stretch>
              <a:fillRect/>
            </a:stretch>
          </p:blipFill>
          <p:spPr bwMode="auto">
            <a:xfrm>
              <a:off x="971600" y="3934797"/>
              <a:ext cx="4194437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981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Scalar Field Functions: Anisotropic Kernels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/>
              <a:t>Goal: Smooth and feature preserving surface reconstruction</a:t>
            </a:r>
          </a:p>
          <a:p>
            <a:r>
              <a:rPr lang="en-US" sz="2000" dirty="0" smtClean="0"/>
              <a:t>Anisotropic kernels based on covariance matrix over local particle neighborhoods [Yu10].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Scalar field defined via	      		        using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order to define anisotropic kernel</a:t>
            </a:r>
          </a:p>
          <a:p>
            <a:endParaRPr lang="en-US" sz="2000" dirty="0"/>
          </a:p>
        </p:txBody>
      </p:sp>
      <p:pic>
        <p:nvPicPr>
          <p:cNvPr id="18" name="Grafik 1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23321" y="3085556"/>
            <a:ext cx="2283600" cy="577128"/>
          </a:xfrm>
          <a:prstGeom prst="rect">
            <a:avLst/>
          </a:prstGeom>
          <a:noFill/>
          <a:ln/>
          <a:effectLst/>
        </p:spPr>
      </p:pic>
      <p:pic>
        <p:nvPicPr>
          <p:cNvPr id="23" name="Grafik 22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964098" y="2548576"/>
            <a:ext cx="6985774" cy="529813"/>
          </a:xfrm>
          <a:prstGeom prst="rect">
            <a:avLst/>
          </a:prstGeom>
          <a:noFill/>
          <a:ln/>
          <a:effectLst/>
        </p:spPr>
      </p:pic>
      <p:pic>
        <p:nvPicPr>
          <p:cNvPr id="19" name="Grafik 1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481533" y="3053073"/>
            <a:ext cx="1729149" cy="484163"/>
          </a:xfrm>
          <a:prstGeom prst="rect">
            <a:avLst/>
          </a:prstGeom>
          <a:noFill/>
          <a:ln/>
          <a:effectLst/>
        </p:spPr>
      </p:pic>
      <p:pic>
        <p:nvPicPr>
          <p:cNvPr id="21" name="Grafik 2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735979" y="3741180"/>
            <a:ext cx="3340193" cy="299884"/>
          </a:xfrm>
          <a:prstGeom prst="rect">
            <a:avLst/>
          </a:prstGeom>
          <a:noFill/>
          <a:ln/>
          <a:effectLst/>
        </p:spPr>
      </p:pic>
      <p:grpSp>
        <p:nvGrpSpPr>
          <p:cNvPr id="17" name="Gruppieren 16"/>
          <p:cNvGrpSpPr/>
          <p:nvPr/>
        </p:nvGrpSpPr>
        <p:grpSpPr>
          <a:xfrm>
            <a:off x="1177135" y="4365105"/>
            <a:ext cx="3532703" cy="2070022"/>
            <a:chOff x="683568" y="4365104"/>
            <a:chExt cx="3846436" cy="2221215"/>
          </a:xfrm>
        </p:grpSpPr>
        <p:sp>
          <p:nvSpPr>
            <p:cNvPr id="7" name="TextBox 9"/>
            <p:cNvSpPr txBox="1"/>
            <p:nvPr/>
          </p:nvSpPr>
          <p:spPr>
            <a:xfrm>
              <a:off x="1312644" y="5939988"/>
              <a:ext cx="2505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Anisotropic kernel [Yu13]</a:t>
              </a:r>
              <a:br>
                <a:rPr lang="en-US" dirty="0" smtClean="0">
                  <a:latin typeface="Calibri Light" pitchFamily="34" charset="0"/>
                </a:rPr>
              </a:br>
              <a:endParaRPr lang="en-US" dirty="0">
                <a:latin typeface="Calibri Light" pitchFamily="34" charset="0"/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 l="3349" t="13802" r="8133" b="5308"/>
            <a:stretch>
              <a:fillRect/>
            </a:stretch>
          </p:blipFill>
          <p:spPr bwMode="auto">
            <a:xfrm>
              <a:off x="683568" y="4365104"/>
              <a:ext cx="3846436" cy="15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uppieren 21"/>
          <p:cNvGrpSpPr/>
          <p:nvPr/>
        </p:nvGrpSpPr>
        <p:grpSpPr>
          <a:xfrm>
            <a:off x="4957338" y="4365105"/>
            <a:ext cx="3923484" cy="2012656"/>
            <a:chOff x="4716016" y="4365104"/>
            <a:chExt cx="4271921" cy="2159659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r="56092"/>
            <a:stretch>
              <a:fillRect/>
            </a:stretch>
          </p:blipFill>
          <p:spPr bwMode="auto">
            <a:xfrm>
              <a:off x="6882933" y="4365104"/>
              <a:ext cx="2105004" cy="15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16016" y="4365104"/>
              <a:ext cx="2097392" cy="1584000"/>
            </a:xfrm>
            <a:prstGeom prst="rect">
              <a:avLst/>
            </a:prstGeom>
          </p:spPr>
        </p:pic>
        <p:sp>
          <p:nvSpPr>
            <p:cNvPr id="28" name="TextBox 9"/>
            <p:cNvSpPr txBox="1"/>
            <p:nvPr/>
          </p:nvSpPr>
          <p:spPr>
            <a:xfrm>
              <a:off x="5070916" y="5939988"/>
              <a:ext cx="36074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dirty="0" smtClean="0">
                  <a:latin typeface="Calibri Light" pitchFamily="34" charset="0"/>
                </a:rPr>
                <a:t>Particle and surface rendering [Yu13]</a:t>
              </a:r>
              <a:br>
                <a:rPr lang="en-US" dirty="0" smtClean="0">
                  <a:latin typeface="Calibri Light" pitchFamily="34" charset="0"/>
                </a:rPr>
              </a:br>
              <a:r>
                <a:rPr lang="en-US" sz="1400" dirty="0" smtClean="0">
                  <a:solidFill>
                    <a:prstClr val="black"/>
                  </a:solidFill>
                  <a:latin typeface="Calibri Light" pitchFamily="34" charset="0"/>
                </a:rPr>
                <a:t> (24K 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 Light" pitchFamily="34" charset="0"/>
                </a:rPr>
                <a:t>ptcl</a:t>
              </a:r>
              <a:r>
                <a:rPr lang="en-US" sz="1400" dirty="0" smtClean="0">
                  <a:solidFill>
                    <a:prstClr val="black"/>
                  </a:solidFill>
                  <a:latin typeface="Calibri Light" pitchFamily="34" charset="0"/>
                </a:rPr>
                <a:t>; &lt;10 sec on Intel Core 2 Duo)</a:t>
              </a:r>
              <a:endParaRPr lang="en-US" dirty="0" smtClean="0">
                <a:solidFill>
                  <a:prstClr val="black"/>
                </a:solidFill>
                <a:latin typeface="Calibri Light" pitchFamily="34" charset="0"/>
              </a:endParaRPr>
            </a:p>
          </p:txBody>
        </p:sp>
      </p:grpSp>
      <p:sp>
        <p:nvSpPr>
          <p:cNvPr id="24" name="Rechteck 23"/>
          <p:cNvSpPr/>
          <p:nvPr/>
        </p:nvSpPr>
        <p:spPr>
          <a:xfrm>
            <a:off x="7380312" y="2337305"/>
            <a:ext cx="11521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Marching Cubes Reconstruction</a:t>
            </a:r>
            <a:endParaRPr lang="en-US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1800" dirty="0" smtClean="0"/>
              <a:t>Polygonal </a:t>
            </a:r>
            <a:r>
              <a:rPr lang="en-US" sz="1800" dirty="0" err="1" smtClean="0"/>
              <a:t>iso</a:t>
            </a:r>
            <a:r>
              <a:rPr lang="en-US" sz="1800" dirty="0" smtClean="0"/>
              <a:t>-surfaces </a:t>
            </a:r>
            <a:r>
              <a:rPr lang="en-US" sz="1800" dirty="0" err="1" smtClean="0"/>
              <a:t>w.r.t</a:t>
            </a:r>
            <a:r>
              <a:rPr lang="en-US" sz="1800" dirty="0" smtClean="0"/>
              <a:t>. scalar function using Marching Cubes</a:t>
            </a:r>
          </a:p>
          <a:p>
            <a:r>
              <a:rPr lang="en-US" sz="1800" dirty="0" smtClean="0"/>
              <a:t>Idea: Optimization of Marching Cubes on GPU [Akinci12a, Akinci12b]</a:t>
            </a:r>
          </a:p>
          <a:p>
            <a:pPr lvl="1"/>
            <a:r>
              <a:rPr lang="en-US" sz="1800" dirty="0" smtClean="0"/>
              <a:t>Store grid nodes in a narrow band at surface reduces complexity to O(n²) [Akinci12a]</a:t>
            </a:r>
          </a:p>
          <a:p>
            <a:pPr lvl="1"/>
            <a:r>
              <a:rPr lang="en-US" sz="1800" dirty="0" smtClean="0"/>
              <a:t>Specific handling of “double layers”</a:t>
            </a:r>
          </a:p>
          <a:p>
            <a:pPr lvl="1"/>
            <a:r>
              <a:rPr lang="en-US" sz="1800" dirty="0" smtClean="0"/>
              <a:t>Post-processing [Akinci12b]: </a:t>
            </a:r>
          </a:p>
          <a:p>
            <a:pPr lvl="2"/>
            <a:r>
              <a:rPr lang="en-US" dirty="0" smtClean="0"/>
              <a:t>Decimation: QEM mesh reduction</a:t>
            </a:r>
          </a:p>
          <a:p>
            <a:pPr lvl="2"/>
            <a:r>
              <a:rPr lang="en-US" dirty="0" smtClean="0"/>
              <a:t>Refinement: Loop subdivision scheme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5214759" y="2433370"/>
            <a:ext cx="3649717" cy="1941026"/>
            <a:chOff x="5214759" y="2433370"/>
            <a:chExt cx="3649717" cy="194102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0864" y="2433370"/>
              <a:ext cx="3637506" cy="164370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214759" y="4005064"/>
              <a:ext cx="3649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itchFamily="34" charset="0"/>
                </a:rPr>
                <a:t>Decimation &amp; Subdivision [Akinci12b]</a:t>
              </a:r>
              <a:endParaRPr lang="en-US" dirty="0">
                <a:latin typeface="Calibri Light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420325" y="4365104"/>
            <a:ext cx="7373069" cy="2446531"/>
            <a:chOff x="2639526" y="4365104"/>
            <a:chExt cx="7373069" cy="2446531"/>
          </a:xfrm>
        </p:grpSpPr>
        <p:sp>
          <p:nvSpPr>
            <p:cNvPr id="3" name="TextBox 2"/>
            <p:cNvSpPr txBox="1"/>
            <p:nvPr/>
          </p:nvSpPr>
          <p:spPr>
            <a:xfrm>
              <a:off x="3422930" y="6165304"/>
              <a:ext cx="60348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Initial surface [Solenthaler07] (left), after decimation (middle) </a:t>
              </a:r>
              <a:br>
                <a:rPr lang="en-US" dirty="0" smtClean="0">
                  <a:latin typeface="Calibri Light" pitchFamily="34" charset="0"/>
                </a:rPr>
              </a:br>
              <a:r>
                <a:rPr lang="en-US" dirty="0" smtClean="0">
                  <a:latin typeface="Calibri Light" pitchFamily="34" charset="0"/>
                </a:rPr>
                <a:t>and subdivision (right) [Akinci12b] </a:t>
              </a:r>
              <a:r>
                <a:rPr lang="en-US" sz="1400" dirty="0" smtClean="0">
                  <a:solidFill>
                    <a:prstClr val="black"/>
                  </a:solidFill>
                  <a:latin typeface="Calibri Light" pitchFamily="34" charset="0"/>
                </a:rPr>
                <a:t>(</a:t>
              </a:r>
              <a:r>
                <a:rPr lang="de-DE" sz="1400" dirty="0" smtClean="0">
                  <a:solidFill>
                    <a:prstClr val="black"/>
                  </a:solidFill>
                  <a:latin typeface="Calibri Light" pitchFamily="34" charset="0"/>
                </a:rPr>
                <a:t>60k </a:t>
              </a:r>
              <a:r>
                <a:rPr lang="de-DE" sz="1400" dirty="0" err="1" smtClean="0">
                  <a:solidFill>
                    <a:prstClr val="black"/>
                  </a:solidFill>
                  <a:latin typeface="Calibri Light" pitchFamily="34" charset="0"/>
                </a:rPr>
                <a:t>ptcl</a:t>
              </a:r>
              <a:r>
                <a:rPr lang="de-DE" sz="1400" dirty="0" smtClean="0">
                  <a:solidFill>
                    <a:prstClr val="black"/>
                  </a:solidFill>
                  <a:latin typeface="Calibri Light" pitchFamily="34" charset="0"/>
                </a:rPr>
                <a:t>, 3.3 sec, Intel Xeon X5680)</a:t>
              </a:r>
              <a:endParaRPr lang="en-US" dirty="0">
                <a:latin typeface="Calibri Light" pitchFamily="34" charset="0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39526" y="4365104"/>
              <a:ext cx="7373069" cy="1822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3"/>
          <p:cNvSpPr txBox="1"/>
          <p:nvPr/>
        </p:nvSpPr>
        <p:spPr>
          <a:xfrm>
            <a:off x="2073194" y="542782"/>
            <a:ext cx="15568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Surface Vertex</a:t>
            </a:r>
            <a:br>
              <a:rPr lang="en-US" dirty="0" smtClean="0"/>
            </a:br>
            <a:r>
              <a:rPr lang="en-US" dirty="0" smtClean="0"/>
              <a:t>Extraction </a:t>
            </a:r>
            <a:endParaRPr lang="en-US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3569404" y="540000"/>
            <a:ext cx="3624081" cy="652332"/>
            <a:chOff x="3569404" y="540000"/>
            <a:chExt cx="3624081" cy="652332"/>
          </a:xfrm>
        </p:grpSpPr>
        <p:sp>
          <p:nvSpPr>
            <p:cNvPr id="22" name="TextBox 13"/>
            <p:cNvSpPr txBox="1"/>
            <p:nvPr/>
          </p:nvSpPr>
          <p:spPr>
            <a:xfrm>
              <a:off x="3865896" y="540000"/>
              <a:ext cx="155683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Scalar Field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Computation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5636649" y="546001"/>
              <a:ext cx="155683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Marching Cubes</a:t>
              </a:r>
              <a:endParaRPr lang="en-US" dirty="0"/>
            </a:p>
          </p:txBody>
        </p:sp>
        <p:sp>
          <p:nvSpPr>
            <p:cNvPr id="25" name="Right Arrow 19"/>
            <p:cNvSpPr/>
            <p:nvPr/>
          </p:nvSpPr>
          <p:spPr>
            <a:xfrm>
              <a:off x="3569404" y="601685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ight Arrow 21"/>
            <p:cNvSpPr/>
            <p:nvPr/>
          </p:nvSpPr>
          <p:spPr>
            <a:xfrm>
              <a:off x="5363465" y="601685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7119492" y="546001"/>
            <a:ext cx="1844996" cy="646331"/>
            <a:chOff x="7119492" y="546001"/>
            <a:chExt cx="1844996" cy="646331"/>
          </a:xfrm>
        </p:grpSpPr>
        <p:sp>
          <p:nvSpPr>
            <p:cNvPr id="24" name="TextBox 16"/>
            <p:cNvSpPr txBox="1"/>
            <p:nvPr/>
          </p:nvSpPr>
          <p:spPr>
            <a:xfrm>
              <a:off x="7407651" y="546001"/>
              <a:ext cx="1556837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Decimation &amp;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Subdivision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Right Arrow 22"/>
            <p:cNvSpPr/>
            <p:nvPr/>
          </p:nvSpPr>
          <p:spPr>
            <a:xfrm>
              <a:off x="7119492" y="601685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7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Skinning with Energy Minimization</a:t>
            </a:r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2523014" y="4708870"/>
            <a:ext cx="4949841" cy="2002791"/>
            <a:chOff x="731759" y="4581525"/>
            <a:chExt cx="6012114" cy="2318973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731759" y="4581525"/>
              <a:ext cx="6012114" cy="1971676"/>
              <a:chOff x="731759" y="4581525"/>
              <a:chExt cx="6012114" cy="197167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1759" y="4581525"/>
                <a:ext cx="1885228" cy="197167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796926" y="4581525"/>
                <a:ext cx="1884344" cy="197167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852948" y="4581525"/>
                <a:ext cx="1890925" cy="1971676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072930" y="6519335"/>
              <a:ext cx="5445291" cy="38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Amarillo with 0, 20 and 100 iterations [Bhattacharya11]</a:t>
              </a:r>
              <a:endParaRPr lang="en-US" dirty="0">
                <a:latin typeface="Calibri Light" pitchFamily="34" charset="0"/>
              </a:endParaRPr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Idea: Find minimal thin plate energy surface between minimal and maximal surface [</a:t>
            </a:r>
            <a:r>
              <a:rPr lang="de-DE" sz="1800" dirty="0" smtClean="0"/>
              <a:t>Bhattacharya11</a:t>
            </a:r>
            <a:r>
              <a:rPr lang="en-US" sz="1800" dirty="0" smtClean="0"/>
              <a:t>].</a:t>
            </a:r>
          </a:p>
          <a:p>
            <a:r>
              <a:rPr lang="en-US" sz="1800" dirty="0" smtClean="0"/>
              <a:t>Sample potential function of particles onto regular grid</a:t>
            </a:r>
          </a:p>
          <a:p>
            <a:pPr lvl="1"/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Constrained thin plate optimization with initial </a:t>
            </a:r>
          </a:p>
          <a:p>
            <a:endParaRPr lang="en-US" sz="1800" dirty="0" smtClean="0">
              <a:sym typeface="Wingdings" pitchFamily="2" charset="2"/>
            </a:endParaRPr>
          </a:p>
          <a:p>
            <a:pPr lvl="1"/>
            <a:endParaRPr lang="en-US" sz="1800" dirty="0" smtClean="0">
              <a:sym typeface="Wingdings" pitchFamily="2" charset="2"/>
            </a:endParaRPr>
          </a:p>
          <a:p>
            <a:pPr lvl="1"/>
            <a:r>
              <a:rPr lang="en-US" sz="1800" dirty="0" smtClean="0">
                <a:sym typeface="Wingdings" pitchFamily="2" charset="2"/>
              </a:rPr>
              <a:t>Constraint: </a:t>
            </a:r>
          </a:p>
        </p:txBody>
      </p:sp>
      <p:grpSp>
        <p:nvGrpSpPr>
          <p:cNvPr id="27" name="Gruppieren 26"/>
          <p:cNvGrpSpPr/>
          <p:nvPr/>
        </p:nvGrpSpPr>
        <p:grpSpPr>
          <a:xfrm>
            <a:off x="7062533" y="1556792"/>
            <a:ext cx="2081467" cy="2363490"/>
            <a:chOff x="7062533" y="1556792"/>
            <a:chExt cx="2081467" cy="23634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9102" y="1556792"/>
              <a:ext cx="1588329" cy="1550674"/>
            </a:xfrm>
            <a:prstGeom prst="rect">
              <a:avLst/>
            </a:prstGeom>
          </p:spPr>
        </p:pic>
        <p:grpSp>
          <p:nvGrpSpPr>
            <p:cNvPr id="3" name="Gruppieren 14"/>
            <p:cNvGrpSpPr/>
            <p:nvPr/>
          </p:nvGrpSpPr>
          <p:grpSpPr>
            <a:xfrm>
              <a:off x="7062533" y="2996952"/>
              <a:ext cx="2081467" cy="923330"/>
              <a:chOff x="7001762" y="3261036"/>
              <a:chExt cx="2081467" cy="92333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001762" y="3261036"/>
                <a:ext cx="208146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alibri Light" pitchFamily="34" charset="0"/>
                  </a:rPr>
                  <a:t>Constrained surface </a:t>
                </a:r>
                <a:br>
                  <a:rPr lang="en-US" dirty="0" smtClean="0">
                    <a:latin typeface="Calibri Light" pitchFamily="34" charset="0"/>
                  </a:rPr>
                </a:br>
                <a:r>
                  <a:rPr lang="en-US" dirty="0" smtClean="0">
                    <a:latin typeface="Calibri Light" pitchFamily="34" charset="0"/>
                  </a:rPr>
                  <a:t>(red) between</a:t>
                </a:r>
                <a:br>
                  <a:rPr lang="en-US" dirty="0" smtClean="0">
                    <a:latin typeface="Calibri Light" pitchFamily="34" charset="0"/>
                  </a:rPr>
                </a:br>
                <a:r>
                  <a:rPr lang="en-US" dirty="0" smtClean="0">
                    <a:latin typeface="Calibri Light" pitchFamily="34" charset="0"/>
                  </a:rPr>
                  <a:t>         and</a:t>
                </a:r>
                <a:endParaRPr lang="en-US" dirty="0">
                  <a:latin typeface="Calibri Light" pitchFamily="34" charset="0"/>
                </a:endParaRPr>
              </a:p>
            </p:txBody>
          </p:sp>
          <p:pic>
            <p:nvPicPr>
              <p:cNvPr id="6146" name="Picture 2" descr="C:\Users\MrPink\Desktop\ColorFieldFunction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102854" y="3904441"/>
                <a:ext cx="403542" cy="224190"/>
              </a:xfrm>
              <a:prstGeom prst="rect">
                <a:avLst/>
              </a:prstGeom>
              <a:noFill/>
            </p:spPr>
          </p:pic>
          <p:pic>
            <p:nvPicPr>
              <p:cNvPr id="6148" name="Picture 4" descr="C:\Users\MrPink\Desktop\ColorFieldFunction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962486" y="3904441"/>
                <a:ext cx="431568" cy="22419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2" name="Grafik 2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995384" y="2445036"/>
            <a:ext cx="3917104" cy="889530"/>
          </a:xfrm>
          <a:prstGeom prst="rect">
            <a:avLst/>
          </a:prstGeom>
          <a:noFill/>
          <a:ln/>
          <a:effectLst/>
        </p:spPr>
      </p:pic>
      <p:pic>
        <p:nvPicPr>
          <p:cNvPr id="24" name="Grafik 2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995759" y="3566774"/>
            <a:ext cx="4131943" cy="507433"/>
          </a:xfrm>
          <a:prstGeom prst="rect">
            <a:avLst/>
          </a:prstGeom>
          <a:noFill/>
          <a:ln/>
          <a:effectLst/>
        </p:spPr>
      </p:pic>
      <p:pic>
        <p:nvPicPr>
          <p:cNvPr id="26" name="Grafik 2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2386799" y="4199847"/>
            <a:ext cx="4024717" cy="277933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0493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Explicit Surface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35280" cy="4937760"/>
          </a:xfrm>
        </p:spPr>
        <p:txBody>
          <a:bodyPr/>
          <a:lstStyle/>
          <a:p>
            <a:r>
              <a:rPr lang="en-US" dirty="0" smtClean="0"/>
              <a:t>Idea:  Attach &amp; track an explicit mesh at the fluid surface [Yu12]</a:t>
            </a:r>
          </a:p>
          <a:p>
            <a:r>
              <a:rPr lang="en-US" dirty="0" smtClean="0"/>
              <a:t>Initial mesh using anisotropic kernels [Yu10] and MC reconstruction</a:t>
            </a:r>
          </a:p>
          <a:p>
            <a:r>
              <a:rPr lang="en-US" dirty="0" smtClean="0"/>
              <a:t>Mesh advection: Normalized velocities at mesh vertices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/>
              <a:t>Mesh refinement using standard split-merge approach</a:t>
            </a:r>
            <a:endParaRPr lang="en-US" dirty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Mesh vertices are projected onto </a:t>
            </a:r>
            <a:r>
              <a:rPr lang="en-US" dirty="0" err="1" smtClean="0">
                <a:cs typeface="Times New Roman" pitchFamily="18" charset="0"/>
              </a:rPr>
              <a:t>iso</a:t>
            </a:r>
            <a:r>
              <a:rPr lang="en-US" dirty="0" smtClean="0">
                <a:cs typeface="Times New Roman" pitchFamily="18" charset="0"/>
              </a:rPr>
              <a:t> surface [Adams07]</a:t>
            </a:r>
          </a:p>
          <a:p>
            <a:r>
              <a:rPr lang="en-US" dirty="0" smtClean="0">
                <a:cs typeface="Times New Roman" pitchFamily="18" charset="0"/>
              </a:rPr>
              <a:t>If projection fails, i.e.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Topological merge if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cs typeface="Times New Roman" pitchFamily="18" charset="0"/>
              </a:rPr>
              <a:t> interior (	    ) and split  else (	     )</a:t>
            </a:r>
            <a:endParaRPr lang="en-US" dirty="0" smtClean="0"/>
          </a:p>
        </p:txBody>
      </p:sp>
      <p:grpSp>
        <p:nvGrpSpPr>
          <p:cNvPr id="42" name="Gruppieren 41"/>
          <p:cNvGrpSpPr/>
          <p:nvPr/>
        </p:nvGrpSpPr>
        <p:grpSpPr>
          <a:xfrm>
            <a:off x="1524692" y="4493430"/>
            <a:ext cx="7367788" cy="2332328"/>
            <a:chOff x="1187624" y="4293096"/>
            <a:chExt cx="7584115" cy="2313548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1187624" y="4293096"/>
              <a:ext cx="7584115" cy="1985136"/>
              <a:chOff x="662628" y="2650258"/>
              <a:chExt cx="7584115" cy="198513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62628" y="2650258"/>
                <a:ext cx="2542891" cy="198513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05519" y="2650259"/>
                <a:ext cx="2511262" cy="198513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39961" y="2650259"/>
                <a:ext cx="2506782" cy="1985135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741988" y="6237312"/>
              <a:ext cx="6497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latin typeface="Calibri Light" pitchFamily="34" charset="0"/>
                </a:rPr>
                <a:t>[Yu12] </a:t>
              </a:r>
              <a:r>
                <a:rPr lang="en-US" sz="1400" dirty="0" smtClean="0">
                  <a:latin typeface="Calibri Light" pitchFamily="34" charset="0"/>
                </a:rPr>
                <a:t>(29k </a:t>
              </a:r>
              <a:r>
                <a:rPr lang="en-US" sz="1400" dirty="0" err="1" smtClean="0">
                  <a:latin typeface="Calibri Light" pitchFamily="34" charset="0"/>
                </a:rPr>
                <a:t>ptls</a:t>
              </a:r>
              <a:r>
                <a:rPr lang="en-US" sz="1400" dirty="0" smtClean="0">
                  <a:latin typeface="Calibri Light" pitchFamily="34" charset="0"/>
                </a:rPr>
                <a:t>, 41s surface tracking, 24s surface </a:t>
              </a:r>
              <a:r>
                <a:rPr lang="en-US" sz="1400" dirty="0" err="1" smtClean="0">
                  <a:latin typeface="Calibri Light" pitchFamily="34" charset="0"/>
                </a:rPr>
                <a:t>reconstruktion</a:t>
              </a:r>
              <a:r>
                <a:rPr lang="en-US" sz="1400" dirty="0" smtClean="0">
                  <a:latin typeface="Calibri Light" pitchFamily="34" charset="0"/>
                </a:rPr>
                <a:t>, 2x Intel Xeon E5620)</a:t>
              </a:r>
              <a:endParaRPr lang="en-US" sz="1400" dirty="0">
                <a:latin typeface="Calibri Light" pitchFamily="34" charset="0"/>
              </a:endParaRPr>
            </a:p>
          </p:txBody>
        </p:sp>
      </p:grpSp>
      <p:sp>
        <p:nvSpPr>
          <p:cNvPr id="15" name="TextBox 8"/>
          <p:cNvSpPr txBox="1"/>
          <p:nvPr/>
        </p:nvSpPr>
        <p:spPr>
          <a:xfrm>
            <a:off x="1835696" y="540000"/>
            <a:ext cx="133555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Mesh</a:t>
            </a:r>
          </a:p>
          <a:p>
            <a:pPr algn="ctr"/>
            <a:r>
              <a:rPr lang="en-US" dirty="0" smtClean="0"/>
              <a:t>Initialization</a:t>
            </a:r>
            <a:endParaRPr lang="en-US" dirty="0"/>
          </a:p>
        </p:txBody>
      </p:sp>
      <p:grpSp>
        <p:nvGrpSpPr>
          <p:cNvPr id="38" name="Gruppieren 37"/>
          <p:cNvGrpSpPr/>
          <p:nvPr/>
        </p:nvGrpSpPr>
        <p:grpSpPr>
          <a:xfrm>
            <a:off x="3117351" y="541531"/>
            <a:ext cx="1448086" cy="646331"/>
            <a:chOff x="3117351" y="541531"/>
            <a:chExt cx="1448086" cy="646331"/>
          </a:xfrm>
        </p:grpSpPr>
        <p:sp>
          <p:nvSpPr>
            <p:cNvPr id="16" name="TextBox 9"/>
            <p:cNvSpPr txBox="1"/>
            <p:nvPr/>
          </p:nvSpPr>
          <p:spPr>
            <a:xfrm>
              <a:off x="3401199" y="541531"/>
              <a:ext cx="116423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Mesh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Advection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ight Arrow 14"/>
            <p:cNvSpPr/>
            <p:nvPr/>
          </p:nvSpPr>
          <p:spPr>
            <a:xfrm>
              <a:off x="3117351" y="583318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4514637" y="540000"/>
            <a:ext cx="1619302" cy="646331"/>
            <a:chOff x="4514637" y="540000"/>
            <a:chExt cx="1619302" cy="646331"/>
          </a:xfrm>
        </p:grpSpPr>
        <p:sp>
          <p:nvSpPr>
            <p:cNvPr id="17" name="TextBox 10"/>
            <p:cNvSpPr txBox="1"/>
            <p:nvPr/>
          </p:nvSpPr>
          <p:spPr>
            <a:xfrm>
              <a:off x="4810214" y="540000"/>
              <a:ext cx="1323725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Mesh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 smtClean="0"/>
                <a:t>Refinement</a:t>
              </a:r>
            </a:p>
          </p:txBody>
        </p:sp>
        <p:sp>
          <p:nvSpPr>
            <p:cNvPr id="21" name="Right Arrow 15"/>
            <p:cNvSpPr/>
            <p:nvPr/>
          </p:nvSpPr>
          <p:spPr>
            <a:xfrm>
              <a:off x="4514637" y="583318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6073494" y="540000"/>
            <a:ext cx="1402552" cy="646331"/>
            <a:chOff x="6073494" y="540000"/>
            <a:chExt cx="1402552" cy="646331"/>
          </a:xfrm>
        </p:grpSpPr>
        <p:sp>
          <p:nvSpPr>
            <p:cNvPr id="18" name="TextBox 11"/>
            <p:cNvSpPr txBox="1"/>
            <p:nvPr/>
          </p:nvSpPr>
          <p:spPr>
            <a:xfrm>
              <a:off x="6330630" y="540000"/>
              <a:ext cx="114541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Mesh </a:t>
              </a:r>
              <a:br>
                <a:rPr lang="en-US" dirty="0" smtClean="0">
                  <a:solidFill>
                    <a:srgbClr val="000000"/>
                  </a:solidFill>
                </a:rPr>
              </a:br>
              <a:r>
                <a:rPr lang="en-US" dirty="0" smtClean="0">
                  <a:solidFill>
                    <a:srgbClr val="000000"/>
                  </a:solidFill>
                </a:rPr>
                <a:t>Projection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ight Arrow 16"/>
            <p:cNvSpPr/>
            <p:nvPr/>
          </p:nvSpPr>
          <p:spPr>
            <a:xfrm>
              <a:off x="6073494" y="570618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7436306" y="541531"/>
            <a:ext cx="1513016" cy="646331"/>
            <a:chOff x="7436306" y="541531"/>
            <a:chExt cx="1513016" cy="646331"/>
          </a:xfrm>
        </p:grpSpPr>
        <p:sp>
          <p:nvSpPr>
            <p:cNvPr id="19" name="TextBox 12"/>
            <p:cNvSpPr txBox="1"/>
            <p:nvPr/>
          </p:nvSpPr>
          <p:spPr>
            <a:xfrm>
              <a:off x="7689955" y="541531"/>
              <a:ext cx="1259367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Topological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Changes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ight Arrow 17"/>
            <p:cNvSpPr/>
            <p:nvPr/>
          </p:nvSpPr>
          <p:spPr>
            <a:xfrm>
              <a:off x="7436306" y="567718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8" name="Grafik 2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299666" y="2434858"/>
            <a:ext cx="3357845" cy="547258"/>
          </a:xfrm>
          <a:prstGeom prst="rect">
            <a:avLst/>
          </a:prstGeom>
          <a:noFill/>
          <a:ln/>
          <a:effectLst/>
        </p:spPr>
      </p:pic>
      <p:pic>
        <p:nvPicPr>
          <p:cNvPr id="29" name="Grafik 2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80522" y="3813483"/>
            <a:ext cx="3245902" cy="278481"/>
          </a:xfrm>
          <a:prstGeom prst="rect">
            <a:avLst/>
          </a:prstGeom>
          <a:noFill/>
          <a:ln/>
          <a:effectLst/>
        </p:spPr>
      </p:pic>
      <p:pic>
        <p:nvPicPr>
          <p:cNvPr id="32" name="Grafik 3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425184" y="4175254"/>
            <a:ext cx="1038845" cy="278343"/>
          </a:xfrm>
          <a:prstGeom prst="rect">
            <a:avLst/>
          </a:prstGeom>
          <a:noFill/>
          <a:ln/>
          <a:effectLst/>
        </p:spPr>
      </p:pic>
      <p:pic>
        <p:nvPicPr>
          <p:cNvPr id="31" name="Grafik 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51557" y="4163976"/>
            <a:ext cx="1038845" cy="278343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6537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795"/>
            <a:ext cx="8229600" cy="4937760"/>
          </a:xfrm>
        </p:spPr>
        <p:txBody>
          <a:bodyPr/>
          <a:lstStyle/>
          <a:p>
            <a:pPr marL="228600" indent="-228600"/>
            <a:r>
              <a:rPr lang="en-US" dirty="0" smtClean="0"/>
              <a:t>Idea: Project surface particles onto grid and use </a:t>
            </a:r>
            <a:r>
              <a:rPr lang="en-US" dirty="0" err="1" smtClean="0"/>
              <a:t>iso</a:t>
            </a:r>
            <a:r>
              <a:rPr lang="en-US" dirty="0" smtClean="0"/>
              <a:t>-surface </a:t>
            </a:r>
            <a:r>
              <a:rPr lang="en-US" dirty="0" err="1" smtClean="0"/>
              <a:t>raycasting</a:t>
            </a:r>
            <a:r>
              <a:rPr lang="en-US" dirty="0" smtClean="0"/>
              <a:t> [Goswami10]</a:t>
            </a:r>
          </a:p>
          <a:p>
            <a:pPr marL="228600" indent="-228600"/>
            <a:r>
              <a:rPr lang="en-US" dirty="0" smtClean="0"/>
              <a:t>Extraction of surface particles similar [Zhu05] (distance to center of mass), but only masses w/o kernel weighting</a:t>
            </a:r>
          </a:p>
          <a:p>
            <a:pPr marL="228600" indent="-228600"/>
            <a:r>
              <a:rPr lang="en-US" dirty="0" smtClean="0"/>
              <a:t>Scalar field computation uses 3D </a:t>
            </a:r>
            <a:r>
              <a:rPr lang="en-US" dirty="0" err="1" smtClean="0"/>
              <a:t>splatting</a:t>
            </a:r>
            <a:r>
              <a:rPr lang="en-US" dirty="0" smtClean="0"/>
              <a:t> in </a:t>
            </a:r>
            <a:br>
              <a:rPr lang="en-US" dirty="0" smtClean="0"/>
            </a:br>
            <a:r>
              <a:rPr lang="en-US" dirty="0" smtClean="0"/>
              <a:t>grid</a:t>
            </a:r>
          </a:p>
          <a:p>
            <a:pPr marL="498600" lvl="1" indent="-228600"/>
            <a:r>
              <a:rPr lang="en-US" dirty="0" smtClean="0"/>
              <a:t>Transfer function defines relevant distance </a:t>
            </a:r>
            <a:br>
              <a:rPr lang="en-US" dirty="0" smtClean="0"/>
            </a:br>
            <a:r>
              <a:rPr lang="en-US" dirty="0" smtClean="0"/>
              <a:t>values</a:t>
            </a:r>
          </a:p>
          <a:p>
            <a:pPr marL="498600" lvl="1" indent="-228600"/>
            <a:r>
              <a:rPr lang="en-US" dirty="0" smtClean="0"/>
              <a:t>Per grid vertex scalar value</a:t>
            </a:r>
          </a:p>
          <a:p>
            <a:pPr marL="228600" indent="-228600"/>
            <a:endParaRPr lang="en-US" dirty="0" smtClean="0"/>
          </a:p>
          <a:p>
            <a:pPr marL="228600" indent="-228600"/>
            <a:r>
              <a:rPr lang="en-US" dirty="0" err="1" smtClean="0"/>
              <a:t>Raycasting</a:t>
            </a:r>
            <a:r>
              <a:rPr lang="en-US" dirty="0" smtClean="0"/>
              <a:t> with </a:t>
            </a:r>
            <a:r>
              <a:rPr lang="en-US" dirty="0" err="1" smtClean="0"/>
              <a:t>normals</a:t>
            </a:r>
            <a:r>
              <a:rPr lang="en-US" dirty="0" smtClean="0"/>
              <a:t> computed on grid</a:t>
            </a:r>
            <a:endParaRPr lang="en-US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6156177" y="2408815"/>
            <a:ext cx="2241590" cy="1850489"/>
            <a:chOff x="6006430" y="2112277"/>
            <a:chExt cx="2714813" cy="20844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/>
            <a:srcRect l="10215" t="1530" r="929" b="4591"/>
            <a:stretch>
              <a:fillRect/>
            </a:stretch>
          </p:blipFill>
          <p:spPr>
            <a:xfrm>
              <a:off x="6006430" y="2112277"/>
              <a:ext cx="2714813" cy="174069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1849" y="3827394"/>
              <a:ext cx="2103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Calibri Light" pitchFamily="34" charset="0"/>
                </a:rPr>
                <a:t>Isosurface</a:t>
              </a:r>
              <a:r>
                <a:rPr lang="en-US" dirty="0" smtClean="0">
                  <a:latin typeface="Calibri Light" pitchFamily="34" charset="0"/>
                </a:rPr>
                <a:t> </a:t>
              </a:r>
              <a:r>
                <a:rPr lang="en-US" dirty="0" err="1" smtClean="0">
                  <a:latin typeface="Calibri Light" pitchFamily="34" charset="0"/>
                </a:rPr>
                <a:t>raycasting</a:t>
              </a:r>
              <a:endParaRPr lang="en-US" dirty="0">
                <a:latin typeface="Calibri Light" pitchFamily="34" charset="0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067944" y="549524"/>
            <a:ext cx="16424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Surface Particle</a:t>
            </a:r>
            <a:br>
              <a:rPr lang="en-US" dirty="0" smtClean="0"/>
            </a:br>
            <a:r>
              <a:rPr lang="en-US" dirty="0" smtClean="0"/>
              <a:t>Extraction</a:t>
            </a:r>
            <a:endParaRPr lang="en-US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5685016" y="551998"/>
            <a:ext cx="1693658" cy="646331"/>
            <a:chOff x="5685016" y="551998"/>
            <a:chExt cx="1693658" cy="646331"/>
          </a:xfrm>
        </p:grpSpPr>
        <p:sp>
          <p:nvSpPr>
            <p:cNvPr id="16" name="TextBox 8"/>
            <p:cNvSpPr txBox="1"/>
            <p:nvPr/>
          </p:nvSpPr>
          <p:spPr>
            <a:xfrm>
              <a:off x="5962751" y="551998"/>
              <a:ext cx="1415923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Scalar Field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Computation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Right Arrow 14"/>
            <p:cNvSpPr/>
            <p:nvPr/>
          </p:nvSpPr>
          <p:spPr>
            <a:xfrm>
              <a:off x="5685016" y="585629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7340574" y="540000"/>
            <a:ext cx="1640443" cy="666267"/>
            <a:chOff x="7340574" y="540000"/>
            <a:chExt cx="1640443" cy="666267"/>
          </a:xfrm>
        </p:grpSpPr>
        <p:sp>
          <p:nvSpPr>
            <p:cNvPr id="17" name="TextBox 9"/>
            <p:cNvSpPr txBox="1"/>
            <p:nvPr/>
          </p:nvSpPr>
          <p:spPr>
            <a:xfrm>
              <a:off x="7594718" y="540000"/>
              <a:ext cx="1386299" cy="6662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Isosurface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Raycasting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9" name="Right Arrow 16"/>
            <p:cNvSpPr/>
            <p:nvPr/>
          </p:nvSpPr>
          <p:spPr>
            <a:xfrm>
              <a:off x="7340574" y="585629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394838" y="5161381"/>
            <a:ext cx="4524765" cy="1620737"/>
            <a:chOff x="26110" y="4757975"/>
            <a:chExt cx="5663357" cy="2236107"/>
          </a:xfrm>
        </p:grpSpPr>
        <p:sp>
          <p:nvSpPr>
            <p:cNvPr id="11" name="TextBox 10"/>
            <p:cNvSpPr txBox="1"/>
            <p:nvPr/>
          </p:nvSpPr>
          <p:spPr>
            <a:xfrm>
              <a:off x="26110" y="6484520"/>
              <a:ext cx="5663357" cy="50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Calibri Light" pitchFamily="34" charset="0"/>
                </a:rPr>
                <a:t>PovRay</a:t>
              </a:r>
              <a:r>
                <a:rPr lang="en-US" dirty="0" smtClean="0">
                  <a:latin typeface="Calibri Light" pitchFamily="34" charset="0"/>
                </a:rPr>
                <a:t> rendered results [Goswami10] </a:t>
              </a:r>
              <a:r>
                <a:rPr lang="en-US" sz="1400" dirty="0" smtClean="0">
                  <a:latin typeface="Calibri Light" pitchFamily="34" charset="0"/>
                </a:rPr>
                <a:t>(250k </a:t>
              </a:r>
              <a:r>
                <a:rPr lang="en-US" sz="1400" dirty="0" err="1" smtClean="0">
                  <a:latin typeface="Calibri Light" pitchFamily="34" charset="0"/>
                </a:rPr>
                <a:t>pctl</a:t>
              </a:r>
              <a:r>
                <a:rPr lang="en-US" sz="1400" dirty="0" smtClean="0">
                  <a:latin typeface="Calibri Light" pitchFamily="34" charset="0"/>
                </a:rPr>
                <a:t>)</a:t>
              </a:r>
              <a:endParaRPr lang="en-US" sz="1400" dirty="0">
                <a:latin typeface="Calibri Light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079" y="4757975"/>
              <a:ext cx="4746699" cy="1765300"/>
            </a:xfrm>
            <a:prstGeom prst="rect">
              <a:avLst/>
            </a:prstGeom>
          </p:spPr>
        </p:pic>
      </p:grpSp>
      <p:pic>
        <p:nvPicPr>
          <p:cNvPr id="25" name="Grafik 2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184570" y="4376253"/>
            <a:ext cx="3042226" cy="406136"/>
          </a:xfrm>
          <a:prstGeom prst="rect">
            <a:avLst/>
          </a:prstGeom>
          <a:noFill/>
          <a:ln/>
          <a:effectLst/>
        </p:spPr>
      </p:pic>
      <p:pic>
        <p:nvPicPr>
          <p:cNvPr id="27" name="Grafik 2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923143" y="3717302"/>
            <a:ext cx="1344467" cy="301147"/>
          </a:xfrm>
          <a:prstGeom prst="rect">
            <a:avLst/>
          </a:prstGeom>
          <a:noFill/>
          <a:ln/>
          <a:effectLst/>
        </p:spPr>
      </p:pic>
      <p:grpSp>
        <p:nvGrpSpPr>
          <p:cNvPr id="21" name="Gruppieren 20"/>
          <p:cNvGrpSpPr/>
          <p:nvPr/>
        </p:nvGrpSpPr>
        <p:grpSpPr>
          <a:xfrm>
            <a:off x="6260124" y="4376253"/>
            <a:ext cx="2770630" cy="2232269"/>
            <a:chOff x="2338100" y="2180386"/>
            <a:chExt cx="2770630" cy="2232269"/>
          </a:xfrm>
        </p:grpSpPr>
        <p:sp>
          <p:nvSpPr>
            <p:cNvPr id="13" name="TextBox 12"/>
            <p:cNvSpPr txBox="1"/>
            <p:nvPr/>
          </p:nvSpPr>
          <p:spPr>
            <a:xfrm>
              <a:off x="2338100" y="3827880"/>
              <a:ext cx="27706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 Light" pitchFamily="34" charset="0"/>
                </a:rPr>
                <a:t>Distance computation on small </a:t>
              </a:r>
              <a:br>
                <a:rPr lang="en-US" sz="1600" dirty="0" smtClean="0">
                  <a:latin typeface="Calibri Light" pitchFamily="34" charset="0"/>
                </a:rPr>
              </a:br>
              <a:r>
                <a:rPr lang="en-US" sz="1600" dirty="0" smtClean="0">
                  <a:latin typeface="Calibri Light" pitchFamily="34" charset="0"/>
                </a:rPr>
                <a:t>band around surface particles</a:t>
              </a:r>
              <a:endParaRPr lang="en-US" sz="1600" dirty="0">
                <a:latin typeface="Calibri Light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6332" y="2180386"/>
              <a:ext cx="2281145" cy="1647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5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/>
          </p:cNvSpPr>
          <p:nvPr>
            <p:ph type="body" idx="1"/>
          </p:nvPr>
        </p:nvSpPr>
        <p:spPr>
          <a:xfrm>
            <a:off x="468313" y="1439863"/>
            <a:ext cx="8212137" cy="5027612"/>
          </a:xfrm>
        </p:spPr>
        <p:txBody>
          <a:bodyPr lIns="91440" tIns="45720" rIns="91440" bIns="45720"/>
          <a:lstStyle/>
          <a:p>
            <a:pPr marL="269875" indent="-269875">
              <a:spcAft>
                <a:spcPct val="0"/>
              </a:spcAft>
            </a:pPr>
            <a:r>
              <a:rPr lang="en-US" sz="2400" smtClean="0">
                <a:cs typeface="Arial" charset="0"/>
              </a:rPr>
              <a:t>Quantity       at arbitrary position      is </a:t>
            </a:r>
            <a:r>
              <a:rPr lang="en-US" sz="2400" smtClean="0">
                <a:solidFill>
                  <a:srgbClr val="993300"/>
                </a:solidFill>
                <a:cs typeface="Arial" charset="0"/>
              </a:rPr>
              <a:t>approximately</a:t>
            </a:r>
            <a:r>
              <a:rPr lang="en-US" sz="2400" smtClean="0">
                <a:cs typeface="Arial" charset="0"/>
              </a:rPr>
              <a:t> computed with a set of known quantities       at       sample positions</a:t>
            </a:r>
          </a:p>
          <a:p>
            <a:pPr marL="269875" indent="-269875">
              <a:spcAft>
                <a:spcPct val="0"/>
              </a:spcAft>
            </a:pPr>
            <a:endParaRPr lang="en-US" sz="2400" smtClean="0">
              <a:cs typeface="Arial" charset="0"/>
            </a:endParaRP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endParaRPr lang="en-US" smtClean="0">
              <a:cs typeface="Arial" charset="0"/>
            </a:endParaRP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     is not necessarily a sample position</a:t>
            </a:r>
          </a:p>
          <a:p>
            <a:pPr marL="539750" lvl="1" indent="-269875">
              <a:spcBef>
                <a:spcPts val="3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If        is a sample position, it contributes to the sum</a:t>
            </a:r>
          </a:p>
          <a:p>
            <a:pPr marL="269875" indent="-269875">
              <a:spcBef>
                <a:spcPts val="800"/>
              </a:spcBef>
              <a:spcAft>
                <a:spcPct val="0"/>
              </a:spcAft>
            </a:pPr>
            <a:r>
              <a:rPr lang="en-US" sz="2400" smtClean="0">
                <a:cs typeface="Arial" charset="0"/>
              </a:rPr>
              <a:t>        is a kernel function that weights the contributions</a:t>
            </a:r>
            <a:br>
              <a:rPr lang="en-US" sz="2400" smtClean="0">
                <a:cs typeface="Arial" charset="0"/>
              </a:rPr>
            </a:br>
            <a:r>
              <a:rPr lang="en-US" sz="2400" smtClean="0">
                <a:cs typeface="Arial" charset="0"/>
              </a:rPr>
              <a:t>of sample positions       according to their distance to</a:t>
            </a:r>
          </a:p>
          <a:p>
            <a:pPr marL="269875" indent="-269875">
              <a:spcAft>
                <a:spcPct val="0"/>
              </a:spcAft>
            </a:pPr>
            <a:endParaRPr lang="en-US" sz="2400" smtClean="0">
              <a:cs typeface="Arial" charset="0"/>
            </a:endParaRPr>
          </a:p>
          <a:p>
            <a:pPr marL="539750" lvl="1" indent="-269875">
              <a:spcBef>
                <a:spcPts val="18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     is the so-called smoothing length</a:t>
            </a:r>
          </a:p>
          <a:p>
            <a:pPr marL="539750" lvl="1" indent="-269875">
              <a:spcBef>
                <a:spcPts val="600"/>
              </a:spcBef>
              <a:spcAft>
                <a:spcPct val="0"/>
              </a:spcAft>
              <a:tabLst/>
            </a:pPr>
            <a:r>
              <a:rPr lang="en-US" smtClean="0">
                <a:cs typeface="Arial" charset="0"/>
              </a:rPr>
              <a:t>     is not necessarily the particle distance </a:t>
            </a:r>
            <a:br>
              <a:rPr lang="en-US" smtClean="0">
                <a:cs typeface="Arial" charset="0"/>
              </a:rPr>
            </a:br>
            <a:r>
              <a:rPr lang="en-US" smtClean="0">
                <a:cs typeface="Arial" charset="0"/>
              </a:rPr>
              <a:t>or the size of the compact support of   </a:t>
            </a:r>
          </a:p>
        </p:txBody>
      </p:sp>
      <p:sp>
        <p:nvSpPr>
          <p:cNvPr id="227330" name="Rectangle 2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Interpolation with SPH</a:t>
            </a:r>
            <a:endParaRPr lang="de-DE" smtClean="0">
              <a:cs typeface="Arial" charset="0"/>
            </a:endParaRPr>
          </a:p>
        </p:txBody>
      </p:sp>
      <p:pic>
        <p:nvPicPr>
          <p:cNvPr id="33795" name="Picture 19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82788" y="1562100"/>
            <a:ext cx="2698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0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65688" y="1644650"/>
            <a:ext cx="2349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5" descr="addin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69950" y="2433638"/>
            <a:ext cx="41370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addin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55663" y="3827463"/>
            <a:ext cx="41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addin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02000" y="4265613"/>
            <a:ext cx="22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addin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32663" y="4265613"/>
            <a:ext cx="2127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8" descr="addin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52550" y="3448050"/>
            <a:ext cx="2127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27" descr="addin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90613" y="3103563"/>
            <a:ext cx="2127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29" descr="addin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69950" y="4567238"/>
            <a:ext cx="23733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3" descr="addin_tmp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30300" y="5140325"/>
            <a:ext cx="125413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5" descr="addin_tmp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02213" y="5834063"/>
            <a:ext cx="3746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4" descr="addin_tmp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30300" y="5521325"/>
            <a:ext cx="125413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22" descr="addin_tmp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02163" y="1936750"/>
            <a:ext cx="2873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24" descr="addin_tmp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359400" y="2017713"/>
            <a:ext cx="2508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Screen-Space </a:t>
            </a:r>
            <a:r>
              <a:rPr lang="en-US" dirty="0"/>
              <a:t>R</a:t>
            </a:r>
            <a:r>
              <a:rPr lang="en-US" dirty="0" smtClean="0"/>
              <a:t>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Splat particles as spheres onto image plane apply depth map smoothing [van </a:t>
            </a:r>
            <a:r>
              <a:rPr lang="en-US" dirty="0" err="1" smtClean="0"/>
              <a:t>der</a:t>
            </a:r>
            <a:r>
              <a:rPr lang="en-US" dirty="0" smtClean="0"/>
              <a:t> Laan09]</a:t>
            </a:r>
          </a:p>
          <a:p>
            <a:r>
              <a:rPr lang="en-US" dirty="0" smtClean="0"/>
              <a:t>Render particles and store screen-space </a:t>
            </a:r>
            <a:r>
              <a:rPr lang="en-US" dirty="0" smtClean="0">
                <a:sym typeface="Wingdings" pitchFamily="2" charset="2"/>
              </a:rPr>
              <a:t>depth and normal values</a:t>
            </a:r>
          </a:p>
          <a:p>
            <a:r>
              <a:rPr lang="en-US" dirty="0" smtClean="0">
                <a:sym typeface="Wingdings" pitchFamily="2" charset="2"/>
              </a:rPr>
              <a:t>Screen-space smoothing (“curvature flow”)</a:t>
            </a:r>
          </a:p>
          <a:p>
            <a:pPr lvl="1"/>
            <a:r>
              <a:rPr lang="en-US" dirty="0" smtClean="0"/>
              <a:t>Evolve depth according to mean curvature using</a:t>
            </a:r>
          </a:p>
          <a:p>
            <a:pPr lvl="1"/>
            <a:r>
              <a:rPr lang="en-US" dirty="0" smtClean="0"/>
              <a:t>Apply smoothing iteratively  </a:t>
            </a:r>
          </a:p>
          <a:p>
            <a:r>
              <a:rPr lang="en-US" dirty="0" smtClean="0"/>
              <a:t>Final rendering using compositing</a:t>
            </a:r>
            <a:endParaRPr lang="en-US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6088357" y="4077072"/>
            <a:ext cx="2876528" cy="2264846"/>
            <a:chOff x="3173625" y="4375342"/>
            <a:chExt cx="2876528" cy="22648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3625" y="4375342"/>
              <a:ext cx="2876528" cy="190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70528" y="6270856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itchFamily="34" charset="0"/>
                </a:rPr>
                <a:t>[Macklin13]</a:t>
              </a:r>
              <a:endParaRPr lang="en-US" dirty="0">
                <a:latin typeface="Calibri Light" pitchFamily="34" charset="0"/>
              </a:endParaRPr>
            </a:p>
          </p:txBody>
        </p:sp>
      </p:grpSp>
      <p:sp>
        <p:nvSpPr>
          <p:cNvPr id="15" name="TextBox 8"/>
          <p:cNvSpPr txBox="1"/>
          <p:nvPr/>
        </p:nvSpPr>
        <p:spPr>
          <a:xfrm>
            <a:off x="4236892" y="544762"/>
            <a:ext cx="124279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Depth Map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Rendering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5454290" y="544762"/>
            <a:ext cx="1677458" cy="646331"/>
            <a:chOff x="5454290" y="544762"/>
            <a:chExt cx="1677458" cy="646331"/>
          </a:xfrm>
        </p:grpSpPr>
        <p:sp>
          <p:nvSpPr>
            <p:cNvPr id="16" name="TextBox 9"/>
            <p:cNvSpPr txBox="1"/>
            <p:nvPr/>
          </p:nvSpPr>
          <p:spPr>
            <a:xfrm>
              <a:off x="5722195" y="544762"/>
              <a:ext cx="1409553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Screen Space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Smoothing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Right Arrow 18"/>
            <p:cNvSpPr/>
            <p:nvPr/>
          </p:nvSpPr>
          <p:spPr>
            <a:xfrm>
              <a:off x="5454290" y="599114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7061651" y="540000"/>
            <a:ext cx="1704960" cy="646331"/>
            <a:chOff x="7061651" y="540000"/>
            <a:chExt cx="1704960" cy="646331"/>
          </a:xfrm>
        </p:grpSpPr>
        <p:sp>
          <p:nvSpPr>
            <p:cNvPr id="17" name="TextBox 10"/>
            <p:cNvSpPr txBox="1"/>
            <p:nvPr/>
          </p:nvSpPr>
          <p:spPr>
            <a:xfrm>
              <a:off x="7380312" y="540000"/>
              <a:ext cx="1386299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Compositing &amp; Lighting</a:t>
              </a:r>
            </a:p>
          </p:txBody>
        </p:sp>
        <p:sp>
          <p:nvSpPr>
            <p:cNvPr id="19" name="Right Arrow 19"/>
            <p:cNvSpPr/>
            <p:nvPr/>
          </p:nvSpPr>
          <p:spPr>
            <a:xfrm>
              <a:off x="7061651" y="599114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741772" y="4077072"/>
            <a:ext cx="5631157" cy="2788172"/>
            <a:chOff x="-351003" y="4077072"/>
            <a:chExt cx="5631157" cy="27881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1760" y="4077072"/>
              <a:ext cx="2546859" cy="190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351003" y="6003470"/>
              <a:ext cx="563115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Gaussian smoothing (left) vs. curvature </a:t>
              </a:r>
              <a:br>
                <a:rPr lang="en-US" dirty="0" smtClean="0">
                  <a:latin typeface="Calibri Light" pitchFamily="34" charset="0"/>
                </a:rPr>
              </a:br>
              <a:r>
                <a:rPr lang="en-US" dirty="0" smtClean="0">
                  <a:latin typeface="Calibri Light" pitchFamily="34" charset="0"/>
                </a:rPr>
                <a:t>flow (right) [van </a:t>
              </a:r>
              <a:r>
                <a:rPr lang="en-US" dirty="0" err="1" smtClean="0">
                  <a:latin typeface="Calibri Light" pitchFamily="34" charset="0"/>
                </a:rPr>
                <a:t>der</a:t>
              </a:r>
              <a:r>
                <a:rPr lang="en-US" dirty="0" smtClean="0">
                  <a:latin typeface="Calibri Light" pitchFamily="34" charset="0"/>
                </a:rPr>
                <a:t> Laan09] </a:t>
              </a:r>
              <a:br>
                <a:rPr lang="en-US" dirty="0" smtClean="0">
                  <a:latin typeface="Calibri Light" pitchFamily="34" charset="0"/>
                </a:rPr>
              </a:br>
              <a:r>
                <a:rPr lang="en-US" sz="1400" dirty="0" smtClean="0">
                  <a:latin typeface="Calibri Light" pitchFamily="34" charset="0"/>
                </a:rPr>
                <a:t>(64k </a:t>
              </a:r>
              <a:r>
                <a:rPr lang="en-US" sz="1400" dirty="0" err="1" smtClean="0">
                  <a:latin typeface="Calibri Light" pitchFamily="34" charset="0"/>
                </a:rPr>
                <a:t>pctl</a:t>
              </a:r>
              <a:r>
                <a:rPr lang="en-US" sz="1400" dirty="0" smtClean="0">
                  <a:latin typeface="Calibri Light" pitchFamily="34" charset="0"/>
                </a:rPr>
                <a:t>, 18.1 ms (bilateral), 50 ms (curvature flow 100 it), GF8800 GTS 512)</a:t>
              </a:r>
              <a:endParaRPr lang="en-US" sz="1400" dirty="0">
                <a:latin typeface="Calibri Light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52536" y="4077072"/>
              <a:ext cx="2544000" cy="19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Grafik 1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175578" y="2504970"/>
            <a:ext cx="1712751" cy="483524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5466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Volume Rendering</a:t>
            </a:r>
            <a:endParaRPr lang="en-US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5693607" y="4221088"/>
            <a:ext cx="3177235" cy="2205636"/>
            <a:chOff x="5580112" y="4149080"/>
            <a:chExt cx="3253742" cy="22322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0112" y="4149080"/>
              <a:ext cx="3253742" cy="213754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32240" y="6011996"/>
              <a:ext cx="1533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itchFamily="34" charset="0"/>
                </a:rPr>
                <a:t>Particle Slicing</a:t>
              </a:r>
              <a:endParaRPr lang="en-US" dirty="0">
                <a:latin typeface="Calibri Light" pitchFamily="34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1244316" y="4377176"/>
            <a:ext cx="4464496" cy="1944216"/>
            <a:chOff x="4499992" y="2118690"/>
            <a:chExt cx="4572000" cy="19676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9992" y="2118690"/>
              <a:ext cx="4572000" cy="17423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707719" y="3717032"/>
              <a:ext cx="2156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itchFamily="34" charset="0"/>
                </a:rPr>
                <a:t>Perspective Mapping</a:t>
              </a:r>
              <a:endParaRPr lang="en-US" dirty="0">
                <a:latin typeface="Calibri Light" pitchFamily="34" charset="0"/>
              </a:endParaRPr>
            </a:p>
          </p:txBody>
        </p:sp>
      </p:grp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219200"/>
            <a:ext cx="8363272" cy="4937760"/>
          </a:xfrm>
        </p:spPr>
        <p:txBody>
          <a:bodyPr/>
          <a:lstStyle/>
          <a:p>
            <a:r>
              <a:rPr lang="en-US" dirty="0" smtClean="0"/>
              <a:t>Idea: Additionally visualize quantity distribution within bulk </a:t>
            </a:r>
          </a:p>
          <a:p>
            <a:r>
              <a:rPr lang="en-US" dirty="0" smtClean="0"/>
              <a:t>Approaches for SPH volume rendering</a:t>
            </a:r>
          </a:p>
          <a:p>
            <a:pPr lvl="1"/>
            <a:r>
              <a:rPr lang="en-US" dirty="0" smtClean="0"/>
              <a:t>Texture slicing based on a view-aligned perspective grid [Fraedrich10]</a:t>
            </a:r>
          </a:p>
          <a:p>
            <a:pPr lvl="1"/>
            <a:r>
              <a:rPr lang="en-US" dirty="0" err="1" smtClean="0"/>
              <a:t>Raycasting</a:t>
            </a:r>
            <a:r>
              <a:rPr lang="en-US" dirty="0" smtClean="0"/>
              <a:t>  on a object aligned </a:t>
            </a:r>
            <a:r>
              <a:rPr lang="en-US" dirty="0" err="1" smtClean="0"/>
              <a:t>octree</a:t>
            </a:r>
            <a:r>
              <a:rPr lang="en-US" dirty="0" smtClean="0"/>
              <a:t> hierarchy [Orthmann10]</a:t>
            </a:r>
          </a:p>
          <a:p>
            <a:r>
              <a:rPr lang="en-US" dirty="0" smtClean="0"/>
              <a:t>Texture slicing on perspective grids [Fraedrich10]: </a:t>
            </a:r>
          </a:p>
          <a:p>
            <a:pPr lvl="1"/>
            <a:r>
              <a:rPr lang="en-US" dirty="0" smtClean="0"/>
              <a:t>Perspective mapping ensures a quasi regular sampling along rays</a:t>
            </a:r>
          </a:p>
          <a:p>
            <a:pPr lvl="1"/>
            <a:r>
              <a:rPr lang="en-US" dirty="0" smtClean="0"/>
              <a:t>Particle hierarchy allows for “particle size approx. cell size”</a:t>
            </a:r>
          </a:p>
          <a:p>
            <a:pPr lvl="1"/>
            <a:r>
              <a:rPr lang="en-US" dirty="0" smtClean="0"/>
              <a:t>Particle slicing samples particle contributions onto grid</a:t>
            </a:r>
          </a:p>
          <a:p>
            <a:pPr lvl="1"/>
            <a:r>
              <a:rPr lang="en-US" dirty="0" smtClean="0"/>
              <a:t>Final rendering via standard texture slicing using front-to-back slabs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15" name="TextBox 9"/>
          <p:cNvSpPr txBox="1"/>
          <p:nvPr/>
        </p:nvSpPr>
        <p:spPr>
          <a:xfrm>
            <a:off x="5073889" y="540000"/>
            <a:ext cx="12622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Perspective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Mapping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250112" y="540000"/>
            <a:ext cx="1202208" cy="646331"/>
            <a:chOff x="6180271" y="540000"/>
            <a:chExt cx="1202208" cy="646331"/>
          </a:xfrm>
        </p:grpSpPr>
        <p:sp>
          <p:nvSpPr>
            <p:cNvPr id="19" name="TextBox 10"/>
            <p:cNvSpPr txBox="1"/>
            <p:nvPr/>
          </p:nvSpPr>
          <p:spPr>
            <a:xfrm>
              <a:off x="6495891" y="540000"/>
              <a:ext cx="88658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Particle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Slicing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Right Arrow 14"/>
            <p:cNvSpPr/>
            <p:nvPr/>
          </p:nvSpPr>
          <p:spPr>
            <a:xfrm>
              <a:off x="6180271" y="578252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7432486" y="540152"/>
            <a:ext cx="1459844" cy="646331"/>
            <a:chOff x="7432486" y="540152"/>
            <a:chExt cx="1459844" cy="646331"/>
          </a:xfrm>
        </p:grpSpPr>
        <p:sp>
          <p:nvSpPr>
            <p:cNvPr id="20" name="TextBox 11"/>
            <p:cNvSpPr txBox="1"/>
            <p:nvPr/>
          </p:nvSpPr>
          <p:spPr>
            <a:xfrm>
              <a:off x="7655459" y="540152"/>
              <a:ext cx="1236871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Surface</a:t>
              </a:r>
              <a:br>
                <a:rPr lang="en-US" dirty="0" smtClean="0">
                  <a:solidFill>
                    <a:srgbClr val="000000"/>
                  </a:solidFill>
                </a:rPr>
              </a:br>
              <a:r>
                <a:rPr lang="en-US" dirty="0" smtClean="0">
                  <a:solidFill>
                    <a:srgbClr val="000000"/>
                  </a:solidFill>
                </a:rPr>
                <a:t>Rendering</a:t>
              </a:r>
            </a:p>
          </p:txBody>
        </p:sp>
        <p:sp>
          <p:nvSpPr>
            <p:cNvPr id="22" name="Right Arrow 18"/>
            <p:cNvSpPr/>
            <p:nvPr/>
          </p:nvSpPr>
          <p:spPr>
            <a:xfrm>
              <a:off x="7432486" y="578252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496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Combined Volume Rendering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219200"/>
            <a:ext cx="8363272" cy="4937760"/>
          </a:xfrm>
        </p:spPr>
        <p:txBody>
          <a:bodyPr/>
          <a:lstStyle/>
          <a:p>
            <a:r>
              <a:rPr lang="en-US" dirty="0" err="1" smtClean="0"/>
              <a:t>Raycasting</a:t>
            </a:r>
            <a:r>
              <a:rPr lang="en-US" dirty="0" smtClean="0"/>
              <a:t>  on a object aligned </a:t>
            </a:r>
            <a:r>
              <a:rPr lang="en-US" dirty="0" err="1" smtClean="0"/>
              <a:t>octree</a:t>
            </a:r>
            <a:r>
              <a:rPr lang="en-US" dirty="0" smtClean="0"/>
              <a:t> hierarchy [Orthmann10]</a:t>
            </a:r>
          </a:p>
          <a:p>
            <a:pPr lvl="1"/>
            <a:r>
              <a:rPr lang="en-US" dirty="0" smtClean="0"/>
              <a:t>Particle-to-cell mapping &amp; hierarchy building per frame</a:t>
            </a:r>
          </a:p>
          <a:p>
            <a:pPr lvl="1"/>
            <a:r>
              <a:rPr lang="en-US" dirty="0" smtClean="0"/>
              <a:t>Efficient traversal of OA </a:t>
            </a:r>
            <a:r>
              <a:rPr lang="en-US" dirty="0" err="1" smtClean="0"/>
              <a:t>octree</a:t>
            </a:r>
            <a:r>
              <a:rPr lang="en-US" dirty="0" smtClean="0"/>
              <a:t> using various caches </a:t>
            </a:r>
            <a:endParaRPr lang="en-US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391508" y="2401550"/>
            <a:ext cx="3983334" cy="3391226"/>
            <a:chOff x="391508" y="2349000"/>
            <a:chExt cx="3983334" cy="3391226"/>
          </a:xfrm>
        </p:grpSpPr>
        <p:pic>
          <p:nvPicPr>
            <p:cNvPr id="7" name="Content Placeholder 5"/>
            <p:cNvPicPr>
              <a:picLocks noChangeAspect="1"/>
            </p:cNvPicPr>
            <p:nvPr/>
          </p:nvPicPr>
          <p:blipFill>
            <a:blip r:embed="rId3" cstate="print"/>
            <a:srcRect t="13002" b="13002"/>
            <a:stretch>
              <a:fillRect/>
            </a:stretch>
          </p:blipFill>
          <p:spPr>
            <a:xfrm>
              <a:off x="419404" y="2349000"/>
              <a:ext cx="3927546" cy="2160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91508" y="4509120"/>
              <a:ext cx="3983334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[Fraedrich10] </a:t>
              </a:r>
              <a:br>
                <a:rPr lang="en-US" dirty="0" smtClean="0">
                  <a:latin typeface="Calibri Light" pitchFamily="34" charset="0"/>
                </a:rPr>
              </a:br>
              <a:r>
                <a:rPr lang="en-US" sz="1400" dirty="0" smtClean="0">
                  <a:latin typeface="Calibri Light" pitchFamily="34" charset="0"/>
                </a:rPr>
                <a:t>(2.5M </a:t>
              </a:r>
              <a:r>
                <a:rPr lang="en-US" sz="1400" dirty="0" err="1" smtClean="0">
                  <a:latin typeface="Calibri Light" pitchFamily="34" charset="0"/>
                </a:rPr>
                <a:t>pctl</a:t>
              </a:r>
              <a:r>
                <a:rPr lang="en-US" sz="1400" dirty="0" smtClean="0">
                  <a:latin typeface="Calibri Light" pitchFamily="34" charset="0"/>
                </a:rPr>
                <a:t>, 152 ms @ 512² res, 676 ms @ 1024² res, </a:t>
              </a:r>
              <a:br>
                <a:rPr lang="en-US" sz="1400" dirty="0" smtClean="0">
                  <a:latin typeface="Calibri Light" pitchFamily="34" charset="0"/>
                </a:rPr>
              </a:br>
              <a:r>
                <a:rPr lang="en-US" sz="1400" dirty="0" smtClean="0">
                  <a:latin typeface="Calibri Light" pitchFamily="34" charset="0"/>
                </a:rPr>
                <a:t>Intel Core 2 Duo 2.4 GHz + NV GTX 280)</a:t>
              </a:r>
            </a:p>
            <a:p>
              <a:pPr algn="ctr"/>
              <a:endParaRPr lang="en-US" sz="1400" dirty="0" smtClean="0">
                <a:latin typeface="Calibri Light" pitchFamily="34" charset="0"/>
              </a:endParaRPr>
            </a:p>
            <a:p>
              <a:pPr algn="ctr"/>
              <a:endParaRPr lang="en-US" sz="1400" dirty="0">
                <a:latin typeface="Calibri Light" pitchFamily="34" charset="0"/>
              </a:endParaRPr>
            </a:p>
          </p:txBody>
        </p:sp>
      </p:grpSp>
      <p:grpSp>
        <p:nvGrpSpPr>
          <p:cNvPr id="6" name="Gruppieren 22"/>
          <p:cNvGrpSpPr/>
          <p:nvPr/>
        </p:nvGrpSpPr>
        <p:grpSpPr>
          <a:xfrm>
            <a:off x="4610625" y="540000"/>
            <a:ext cx="4281705" cy="646483"/>
            <a:chOff x="1885434" y="1685976"/>
            <a:chExt cx="4281705" cy="646483"/>
          </a:xfrm>
        </p:grpSpPr>
        <p:sp>
          <p:nvSpPr>
            <p:cNvPr id="15" name="TextBox 9"/>
            <p:cNvSpPr txBox="1"/>
            <p:nvPr/>
          </p:nvSpPr>
          <p:spPr>
            <a:xfrm>
              <a:off x="1885434" y="1685976"/>
              <a:ext cx="1617559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Particle-to-Cell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Mapping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3715300" y="1685976"/>
              <a:ext cx="997389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Volume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Sampling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1"/>
            <p:cNvSpPr txBox="1"/>
            <p:nvPr/>
          </p:nvSpPr>
          <p:spPr>
            <a:xfrm>
              <a:off x="4930268" y="1686128"/>
              <a:ext cx="1236871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Surface</a:t>
              </a:r>
              <a:br>
                <a:rPr lang="en-US" dirty="0" smtClean="0">
                  <a:solidFill>
                    <a:srgbClr val="000000"/>
                  </a:solidFill>
                </a:rPr>
              </a:br>
              <a:r>
                <a:rPr lang="en-US" dirty="0" smtClean="0">
                  <a:solidFill>
                    <a:srgbClr val="000000"/>
                  </a:solidFill>
                </a:rPr>
                <a:t>Rendering</a:t>
              </a:r>
            </a:p>
          </p:txBody>
        </p:sp>
        <p:sp>
          <p:nvSpPr>
            <p:cNvPr id="21" name="Right Arrow 14"/>
            <p:cNvSpPr/>
            <p:nvPr/>
          </p:nvSpPr>
          <p:spPr>
            <a:xfrm>
              <a:off x="3455080" y="1724228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18"/>
            <p:cNvSpPr/>
            <p:nvPr/>
          </p:nvSpPr>
          <p:spPr>
            <a:xfrm>
              <a:off x="4707295" y="1724228"/>
              <a:ext cx="347980" cy="56491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4661186" y="2413371"/>
            <a:ext cx="4286172" cy="2995151"/>
            <a:chOff x="4340181" y="3068960"/>
            <a:chExt cx="4286172" cy="2995151"/>
          </a:xfrm>
        </p:grpSpPr>
        <p:pic>
          <p:nvPicPr>
            <p:cNvPr id="23" name="Picture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0181" y="3068960"/>
              <a:ext cx="4286172" cy="2160000"/>
            </a:xfrm>
            <a:prstGeom prst="rect">
              <a:avLst/>
            </a:prstGeom>
          </p:spPr>
        </p:pic>
        <p:sp>
          <p:nvSpPr>
            <p:cNvPr id="24" name="TextBox 7"/>
            <p:cNvSpPr txBox="1"/>
            <p:nvPr/>
          </p:nvSpPr>
          <p:spPr>
            <a:xfrm>
              <a:off x="4653634" y="5263892"/>
              <a:ext cx="36592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 Light" pitchFamily="34" charset="0"/>
                </a:rPr>
                <a:t>Similar to [Orthmann10]</a:t>
              </a:r>
              <a:br>
                <a:rPr lang="en-US" dirty="0" smtClean="0">
                  <a:latin typeface="Calibri Light" pitchFamily="34" charset="0"/>
                </a:rPr>
              </a:br>
              <a:r>
                <a:rPr lang="en-US" sz="1400" dirty="0" smtClean="0">
                  <a:latin typeface="Calibri Light" pitchFamily="34" charset="0"/>
                </a:rPr>
                <a:t>(2.4M </a:t>
              </a:r>
              <a:r>
                <a:rPr lang="en-US" sz="1400" dirty="0" err="1" smtClean="0">
                  <a:latin typeface="Calibri Light" pitchFamily="34" charset="0"/>
                </a:rPr>
                <a:t>pctl</a:t>
              </a:r>
              <a:r>
                <a:rPr lang="en-US" sz="1400" dirty="0" smtClean="0">
                  <a:latin typeface="Calibri Light" pitchFamily="34" charset="0"/>
                </a:rPr>
                <a:t>, 1024² res, 2s object space hierarchy, </a:t>
              </a:r>
              <a:br>
                <a:rPr lang="en-US" sz="1400" dirty="0" smtClean="0">
                  <a:latin typeface="Calibri Light" pitchFamily="34" charset="0"/>
                </a:rPr>
              </a:br>
              <a:r>
                <a:rPr lang="en-US" sz="1400" dirty="0" smtClean="0">
                  <a:latin typeface="Calibri Light" pitchFamily="34" charset="0"/>
                </a:rPr>
                <a:t>870 ms perspective grid, </a:t>
              </a:r>
              <a:r>
                <a:rPr lang="en-US" sz="1400" dirty="0" err="1" smtClean="0">
                  <a:latin typeface="Calibri Light" pitchFamily="34" charset="0"/>
                </a:rPr>
                <a:t>Nvidia</a:t>
              </a:r>
              <a:r>
                <a:rPr lang="en-US" sz="1400" dirty="0" smtClean="0">
                  <a:latin typeface="Calibri Light" pitchFamily="34" charset="0"/>
                </a:rPr>
                <a:t> GTX Titan</a:t>
              </a:r>
              <a:endParaRPr lang="en-US" dirty="0">
                <a:latin typeface="Calibri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1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85000"/>
                  </a:schemeClr>
                </a:solidFill>
              </a:rPr>
              <a:t>Kernel Function</a:t>
            </a:r>
            <a:endParaRPr lang="de-D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39863"/>
            <a:ext cx="8396287" cy="5027612"/>
          </a:xfrm>
        </p:spPr>
        <p:txBody>
          <a:bodyPr lIns="91440" tIns="45720" rIns="91440" bIns="45720"/>
          <a:lstStyle/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Close to a Gaussian, but with compact support</a:t>
            </a:r>
          </a:p>
          <a:p>
            <a:pPr marL="269875" indent="-269875" eaLnBrk="1" hangingPunct="1">
              <a:spcBef>
                <a:spcPts val="200"/>
              </a:spcBef>
            </a:pPr>
            <a:r>
              <a:rPr lang="en-US" smtClean="0">
                <a:cs typeface="Arial" charset="0"/>
              </a:rPr>
              <a:t>Number of neighboring particles considered in the interpolation</a:t>
            </a:r>
          </a:p>
          <a:p>
            <a:pPr marL="539750" lvl="1" indent="-269875" eaLnBrk="1" hangingPunct="1"/>
            <a:r>
              <a:rPr lang="en-US" smtClean="0">
                <a:cs typeface="Arial" charset="0"/>
              </a:rPr>
              <a:t>Depends on dimensionality, kernel support, particle spacing / mass</a:t>
            </a:r>
          </a:p>
          <a:p>
            <a:pPr marL="539750" lvl="1" indent="-269875" eaLnBrk="1" hangingPunct="1"/>
            <a:r>
              <a:rPr lang="en-US" smtClean="0">
                <a:cs typeface="Arial" charset="0"/>
              </a:rPr>
              <a:t>In 3D, 30-40 neighboring particles are recommended </a:t>
            </a:r>
          </a:p>
          <a:p>
            <a:pPr marL="539750" lvl="1" indent="-269875" eaLnBrk="1" hangingPunct="1"/>
            <a:r>
              <a:rPr lang="en-US" smtClean="0">
                <a:cs typeface="Arial" charset="0"/>
              </a:rPr>
              <a:t>E.g., cubic spline, support       , particle spacing  </a:t>
            </a:r>
          </a:p>
          <a:p>
            <a:pPr marL="539750" lvl="1" indent="-269875" eaLnBrk="1" hangingPunct="1"/>
            <a:r>
              <a:rPr lang="en-US" smtClean="0">
                <a:cs typeface="Arial" charset="0"/>
              </a:rPr>
              <a:t>Trade-off between performance and interpolation accuracy  </a:t>
            </a:r>
          </a:p>
        </p:txBody>
      </p:sp>
      <p:pic>
        <p:nvPicPr>
          <p:cNvPr id="35843" name="Picture 10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1900" y="3030538"/>
            <a:ext cx="25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1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6450" y="3033713"/>
            <a:ext cx="125413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begin{document}&#10;\color{myBlack}&#10;$&#10;\underbrace{\frac{D \v{v}_i}{D t}}_{\begin{subarray}{c}\textrm{time rate of change}\\\textrm{of the velocity of a}\\\textrm{moving fluid element}\end{subarray}}&#10;= - \frac{1}{\rho_i} \nabla p_i + \nu \nabla^2 \v{v}_i + \frac{\v{F}^{other}_i}{m_i}&#10;$&#10;\end{document}&#10;&#10;"/>
  <p:tag name="IGUANATEXSIZE" val="2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bar{\mathbf x}  template TPT1  env TPENV1  fore 0  back 16777215  eqnno 6"/>
  <p:tag name="FILENAME" val="TP_tmp"/>
  <p:tag name="ORIGWIDTH" val="7"/>
  <p:tag name="PICTUREFILESIZE" val="1511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nabla_{\mathbf x}\bar{\mathbf x}(\mathbf x)  template TPT1  env TPENV1  fore 0  back 16777215  eqnno 7"/>
  <p:tag name="FILENAME" val="TP_tmp"/>
  <p:tag name="ORIGWIDTH" val="33"/>
  <p:tag name="PICTUREFILESIZE" val="1020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(\mathbf x) = f(EV_{max})\cdot d(\mathbf x) - \left| \mathbf{x} - \bar{\mathbf x} \right|  template TPT1  env TPENV1  fore 0  back 16777215  eqnno 4"/>
  <p:tag name="FILENAME" val="TP_tmp"/>
  <p:tag name="ORIGWIDTH" val="144"/>
  <p:tag name="PICTUREFILESIZE" val="44027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w(\bar{\mathbf x}) = \sum_j \left(W_j(\bar \mathbf x) / \sum_k W_k(\mathbf p_j)\right)  template TPT1  env TPENV1  fore 0  back 16777215  eqnno 8"/>
  <p:tag name="FILENAME" val="TP_tmp"/>
  <p:tag name="ORIGWIDTH" val="148"/>
  <p:tag name="PICTUREFILESIZE" val="131652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\phi(\mathbf x) = \sum_j \frac{m_j}{\rho_j} W_j^{G_j}(\mathbf x)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9"/>
  <p:tag name="PICTUREFILESIZE" val="1005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C_i &amp;= \sum_j W_j(\mathbf x_i)\cdot (\mathbf x_j - \bar{\mathbf x_i}(\mathbf x_i))\cdot (\mathbf x_j - \bar{\mathbf x_i}(\mathbf x_i))^T / \sum_j W(\mathbf x_i) = R_i\Sigma_i R_i^T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03"/>
  <p:tag name="PICTUREFILESIZE" val="2045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G_i &amp;= \frac 1h R_i\Sigma_i^{-1}R_i^T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5"/>
  <p:tag name="PICTUREFILESIZE" val="655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W_i^{G_i}(\mathbf x) = \det(C_i)W(G_i(\mathbf x - \mathbf x_i))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45"/>
  <p:tag name="PICTUREFILESIZE" val="1112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\phi_{min}(\mathbf x_{klm}) &amp;= \min_j | \mathbf x_{klm} -\mathbf x_j| - r_{min} \\&#10; \phi_{max}(\mathbf x_{klm}) &amp;= \min_j | \mathbf x_{klm} -\mathbf x_j| - r_{max} 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63"/>
  <p:tag name="PICTUREFILESIZE" val="2002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\phi_{0}(\mathbf x_{klm}) &amp;= \frac12 (\phi_{min}(\mathbf x_{klm}+\phi_{max}(\mathbf x_{klm}) 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1"/>
  <p:tag name="PICTUREFILESIZE" val="123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Black}{rgb}{0.17,0.17,0.17}&#10;\def\v#1{\mathbf{#1}}&#10;\begin{document}&#10;\color{myBlack}&#10;$&#10;\frac{d \v{x}_i}{d t} = \v{v}_i&#10;$&#10;\end{document}&#10;&#10;"/>
  <p:tag name="IGUANATEXSIZE" val="2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\phi_{i}(\mathbf x_{klm}) &amp;\in [\phi_{min}(\mathbf x_{klm}+\phi_{max}(\mathbf x_{klm}]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59"/>
  <p:tag name="PICTUREFILESIZE" val="986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\vec v(\mathbf v_i) = \sum_j \vec v_j W_j(\mathbf v_i) / \sum_j W_j(\mathbf x)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41"/>
  <p:tag name="PICTUREFILESIZE" val="1201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(\mathbf v_i)\cdot\phi(\mathbf v_i + h\cdot \nabla \phi(\mathbf v_i)) &gt; 0  template TPT1  env TPENV1  fore 0  back 16777215  eqnno 9"/>
  <p:tag name="FILENAME" val="TP_tmp"/>
  <p:tag name="ORIGWIDTH" val="128"/>
  <p:tag name="PICTUREFILESIZE" val="39196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(\mathbf v_i) &gt; 0  template TPT1  env TPENV1  fore 0  back 16777215  eqnno 9"/>
  <p:tag name="FILENAME" val="TP_tmp"/>
  <p:tag name="ORIGWIDTH" val="41"/>
  <p:tag name="PICTUREFILESIZE" val="12625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(\mathbf v_i)&lt; 0  template TPT1  env TPENV1  fore 0  back 16777215  eqnno 9"/>
  <p:tag name="FILENAME" val="TP_tmp"/>
  <p:tag name="ORIGWIDTH" val="41"/>
  <p:tag name="PICTUREFILESIZE" val="12625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\phi(\mathbf x_{klm}) &amp;= \min_j (| \mathbf x_{klm} -\mathbf x_j|)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0"/>
  <p:tag name="PICTUREFILESIZE" val="870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[r_{min},r_{max}]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9"/>
  <p:tag name="PICTUREFILESIZE" val="348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&#10;\begin{document}&#10;\begin{align*}&#10; \frac{\partial z}{\partial t} = H = \frac 12 \nabla\cdot\vec n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8"/>
  <p:tag name="PICTUREFILESIZE" val="65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begin{document}&#10;\color{myBlack}&#10;$&#10;\frac{D \v{v}_i}{D t} = \frac{d \v{v}_i}{d t}&#10;$&#10;\end{document}&#10;&#10;"/>
  <p:tag name="IGUANATEXSIZE" val="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\v#1{\mathbf{#1}}&#10;\begin{document}&#10;%\color{myBlue}&#10;$&#10;\v{x}_i&#10;$&#10;\end{document}&#10;&#10;"/>
  <p:tag name="IGUANATEXSIZE" val="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Grey}{rgb}{0.586,0.586,0.586}&#10;\def\v#1{\mathbf{#1}}&#10;\begin{document}&#10;\color{myGrey}&#10;$&#10;\v{x}_i&#10;$&#10;\end{document}&#10;&#10;"/>
  <p:tag name="IGUANATEXSIZE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inecolor{myGrey}{rgb}{0.586,0.586,0.586}&#10;\def\v#1{\mathbf{#1}}&#10;\begin{document}&#10;\color{myGrey}&#10;$&#10;\frac{D \v{v}_i}{D t} = \frac{\partial \v{v}_i}{\partial t} + \v{v}_i \cdot \nabla \v{v}_i&#10;$&#10;\end{document}&#10;&#10;"/>
  <p:tag name="IGUANATEXSIZE" val="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 \dt{\Delta t}&#10;\begin{document}&#10;\color{myBlack}&#10;$\frac{D \v{v}_i}{Dt} = \underbrace{\v a_i}_{\begin{subarray}{c}\textrm{acceleration}\\\textrm{of a particle}\end{subarray}} = \underbrace{-\frac{1}{\rho_i}\nabla p_i}_{\begin{subarray}{c}\textrm{pressure force}\\\textrm{per particle mass}\end{subarray}}  + \underbrace{\nu \nabla^2 \v v_i}_{\begin{subarray}{c}\textrm{viscosity force}\\\textrm{per particle mass}\end{subarray}} + \underbrace{\frac{\v F_i^{other}}{m_i}}_{\begin{subarray}{c}\textrm{other forces}\\\textrm{per particle mass}\end{subarray}}$&#10;\end{document}"/>
  <p:tag name="IGUANATEXSIZE" val="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a}_i = - \frac{1}{\rho_i} \nabla p_i + \nu \nabla^2 \v{v}_i + \v g&#10;$&#10;\end{document}&#10;&#10;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inecolor{myBlack}{rgb}{0.17,0.17,0.17}&#10;\def\v#1{\mathbf{#1}}&#10;\begin{document}&#10;\color{myBlack}&#10;$&#10;A_i&#10;$&#10;\end{document}&#10;&#10;"/>
  <p:tag name="IGUANATEXSIZE" val="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inecolor{myBlack}{rgb}{0.17,0.17,0.17}&#10;\def\v#1{\mathbf{#1}}&#10;\begin{document}&#10;\color{myBlack}&#10;$&#10;\v{x}_i&#10;$&#10;\end{document}&#10;&#10;"/>
  <p:tag name="IGUANATEXSIZE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\v#1{\mathbf{#1}}&#10;\begin{document}&#10;\color{myRed}&#10;$&#10;\v{v} (x,y,z,t)&#10;$&#10;\end{document}&#10;&#10;"/>
  <p:tag name="IGUANATEXSIZE" val="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A_i = \sum_j V_j A_j W_{ij}&#10;= \sum_j \frac{m_j}{\rho_j} A_j W_{ij}&#10;$&#10;\end{document}&#10;&#10;"/>
  <p:tag name="IGUANATEXSIZE" val="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W_{ij}&#10;$&#10;\end{document}&#10;&#10;"/>
  <p:tag name="IGUANATEXSIZE" val="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x}_j&#10;$&#10;\end{document}&#10;&#10;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x}_i&#10;$&#10;\end{document}&#10;&#10;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x}_i&#10;$&#10;\end{document}&#10;&#10;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x}_i&#10;$&#10;\end{document}&#10;&#10;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W_{ij} = W \left( \frac{\| \v{x}_i - \v{x}_j \|}{h}\right) &#10;$&#10;\end{document}&#10;&#10;"/>
  <p:tag name="IGUANATEXSIZE" val="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h&#10;$&#10;\end{document}&#10;&#10;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W_{ij}&#10;$&#10;\end{document}&#10;&#10;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h&#10;$&#10;\end{document}&#10;&#10;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\v#1{\mathbf{#1}}&#10;\begin{document}&#10;\color{myRed}&#10;$&#10;\v{v} (x+\Delta t \cdot u,y +\Delta t \cdot v,z+\Delta t \cdot w,t + \Delta t)&#10;$&#10;\end{document}&#10;&#10;"/>
  <p:tag name="IGUANATEXSIZE" val="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inecolor{myBlack}{rgb}{0.17,0.17,0.17}&#10;\def\v#1{\mathbf{#1}}&#10;\begin{document}&#10;\color{myBlack}&#10;$&#10;A_j&#10;$&#10;\end{document}&#10;&#10;"/>
  <p:tag name="IGUANATEXSIZE" val="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inecolor{myBlack}{rgb}{0.17,0.17,0.17}&#10;\def\v#1{\mathbf{#1}}&#10;\begin{document}&#10;\color{myBlack}&#10;$&#10;\v{x}_j&#10;$&#10;\end{document}&#10;&#10;"/>
  <p:tag name="IGUANATEXSIZE" val="2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2h&#10;$&#10;\end{document}&#10;&#10;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h&#10;$&#10;\end{document}&#10;&#10;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nabla A_i = \sum_j \frac{m_j}{\rho_j} A_j \nabla W_{ij}&#10;$&#10;\end{document}&#10;&#10;"/>
  <p:tag name="IGUANATEXSIZE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nabla^2 A_i = \sum_j \frac{m_j}{\rho_j} A_j \nabla^2 W_{ij}&#10;$&#10;\end{document}&#10;&#10;"/>
  <p:tag name="IGUANATEXSIZE" val="2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nabla A_i = \rho_i \sum_j m_j &#10;\left( \frac{A_i}{\rho_i^2} + \frac{A_j}{\rho_j^2}\right) \nabla W_{ij}&#10;$&#10;\end{document}&#10;&#10;"/>
  <p:tag name="IGUANATEXSIZE" val="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nabla^2 A_i = 2 \sum_j \frac{m_j}{\rho_j} A_{ij}&#10;\frac{\v{x}_{ij} \cdot \nabla W_{ij}}&#10;{\v{x}_{ij} \cdot \v{x}_{ij} + 0.01 h^2}&#10;$&#10;\end{document}&#10;&#10;"/>
  <p:tag name="IGUANATEXSIZE" val="2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nabla \cdot \v{A}_i = - \frac{1}{\rho_i} \sum_j m_j  \v{A}_{ij}&#10;\nabla W_{ij}&#10;$&#10;\end{document}&#10;&#10;"/>
  <p:tag name="IGUANATEXSIZE" val="2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A_{ij} = A_i - A_j&#10;$&#10;\end{document}&#10;&#10;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Black}{rgb}{0.17,0.17,0.17}&#10;\def\v#1{\mathbf{#1}}&#10;\begin{document}&#10;\color{myBlack}&#10;$&#10;\v{x}_i&#10;$&#10;\end{document}&#10;&#10;"/>
  <p:tag name="IGUANATEXSIZE" val="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A}_{ij} = \v{A}_i - \v{A}_j&#10;$&#10;\end{document}&#10;&#10;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x}_{ij} = \v{x}_i - \v{x}_j&#10;$&#10;\end{document}&#10;&#10;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-\frac{\nabla p_i}{\rho_i} = - \sum_j m_j &#10;\left( \frac{p_i}{\rho_i^2} + \frac{p_j}{\rho_j^2}\right) \nabla W_{ij}&#10;$&#10;\end{document}&#10;&#10;"/>
  <p:tag name="IGUANATEXSIZE" val="2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nu \nabla^2 \v v_i = 2 \nu \sum_j \frac{m_j}{\rho_j} \v v_{ij}&#10;\frac{\v{x}_{ij} \cdot \nabla W_{ij}}&#10;{\v{x}_{ij} \cdot \v{x}_{ij} + 0.01 h^2}&#10;$&#10;\end{document}&#10;&#10;"/>
  <p:tag name="IGUANATEXSIZE" val="2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rho_i = \sum_j m_j W_{ij}&#10;$&#10;\end{document}&#10;&#10;"/>
  <p:tag name="IGUANATEXSIZE" val="2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 \dt{\Delta t}&#10;\begin{document}&#10;\color{myBlack}&#10;$\underbrace{\v a_i}_{\begin{subarray}{c}\textrm{acceleration}\\\textrm{of a particle}\end{subarray}} = \underbrace{-\frac{1}{\rho_i}\nabla p_i}_{\begin{subarray}{c}\textrm{pressure force}\\\textrm{per particle mass}\end{subarray}}  + \underbrace{\nu \nabla^2 \v v_i}_{\begin{subarray}{c}\textrm{viscosity force}\\\textrm{per particle mass}\end{subarray}} + \underbrace{\frac{\v F_i^{other}}{m_i}}_{\begin{subarray}{c}\textrm{other forces}\\\textrm{per particle mass}\end{subarray}}$&#10;\end{document}"/>
  <p:tag name="IGUANATEXSIZE" val="2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j&#10;$&#10;\end{document}&#10;&#10;"/>
  <p:tag name="IGUANATEXSIZE" val="2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i&#10;$&#10;\end{document}&#10;&#10;"/>
  <p:tag name="IGUANATEXSIZE" val="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p_i&#10;$&#10;\end{document}&#10;&#10;"/>
  <p:tag name="IGUANATEXSIZE" val="2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rho_i&#10;$&#10;\end{document}&#10;&#10;"/>
  <p:tag name="IGUANATEXSIZE" val="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Black}{rgb}{0.17,0.17,0.17}&#10;\def\v#1{\mathbf{#1}}&#10;\begin{document}&#10;\color{myBlack}&#10;$&#10;\v{v}_i&#10;$&#10;\end{document}&#10;&#10;"/>
  <p:tag name="IGUANATEXSIZE" val="2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inecolor{myBlack}{rgb}{0.17,0.17,0.17}&#10;\def\v#1{\mathbf{#1}}&#10;\begin{document}&#10;\color{myBlack}&#10;$&#10;p_i = k_1 \big( \big( \frac{\rho_i}{\rho_0} \big)^{k_2}-1 \big)&#10;$&#10;\end{document}&#10;&#10;"/>
  <p:tag name="IGUANATEXSIZE" val="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inecolor{myBlack}{rgb}{0.17,0.17,0.17}&#10;\def\v#1{\mathbf{#1}}&#10;\begin{document}&#10;\color{myBlack}&#10;$&#10;p_i = k \big(  \frac{\rho_i}{\rho_0} -1 \big)&#10;$&#10;\end{document}&#10;&#10;"/>
  <p:tag name="IGUANATEXSIZE" val="1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\v#1{\mathbf{#1}}&#10;\begin{document}&#10;%\color{myBlue}&#10;$&#10;k&#10;$&#10;\end{document}&#10;&#10;"/>
  <p:tag name="IGUANATEXSIZE" val="1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algpseudocode}&#10;\usepackage[plain]{algorithm}&#10;\usepackage{color}&#10;\definecolor{myRed}{rgb}{0.6,0.2,0.0}&#10;\definecolor{myBlue}{rgb}{0.0,0.2,0.6}&#10;\definecolor{myYellow}{rgb}{1.0,1.0,0.8}&#10;\definecolor{myBlack}{rgb}{0.17,0.17,0.17}&#10;\def\v#1{\mathbf{#1}}&#10;\begin{document}&#10;\color{myBlack}&#10;\begin{algorithm}&#10;\begin{algorithmic}&#10;\algnotext{EndFor}&#10;\algnotext{EndWhile}&#10;\algnotext{EndProcedure}&#10;\color{myBlack}&#10;\ForAll{$particle~i$}&#10;\State find neighbors $j$&#10;\EndFor&#10;\ForAll{$particle~i$}&#10;\State $\rho_i = \sum_j m_j W_{ij}$&#10;\color{myRed}&#10;\State compute $p_i$ from $\rho_i$ with a state equation&#10;\color{myBlack}&#10;\EndFor&#10;\ForAll{$particle~i$}&#10;\State $\v{F}_i^{pressure} = - \frac{m_i}{\rho_i} \nabla p_i$ &#10;\State $\v{F}_i^{viscosity} = m_i \nu \nabla^2 \v{v}_i$  &#10;\State $\v{F}_i^{other} = m_i \v{g}$&#10;\State $\v{F}_i(t) = \v{F}_i^{pressure} + \v{F}_i^{viscosity} + \v{F}_i^{other}$&#10;\EndFor&#10;\ForAll{$particle~i$}&#10;\State $\v{v}_i(t+\Delta t) = \v{v}_i(t) + \Delta t \v{F}_i(t)/m_i$&#10;\State $\v{x}_i(t+\Delta t) = \v{x}_i(t) +\Delta t \v{v}_i(t+\Delta t)$&#10;\EndFor&#10;\end{algorithmic}&#10;\end{algorithm}&#10;\end{document}&#10;&#10;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F}_i^{nonp}(t)&#10;$&#10;\end{document}&#10;&#10;"/>
  <p:tag name="IGUANATEXSIZE" val="1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v}_i^* = \v{v}_i(t) + \Delta t \frac{\v{F}_i^{nonp}}{m_i}&#10;$&#10;\end{document}&#10;&#10;"/>
  <p:tag name="IGUANATEXSIZE" val="1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v{x}_i^* = \v{x}_i(t) + \Delta t \v{v}_i^*&#10;$&#10;\end{document}&#10;&#10;"/>
  <p:tag name="IGUANATEXSIZE" val="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rho_i^* (\v{x}_i^*)&#10;$&#10;\end{document}&#10;&#10;"/>
  <p:tag name="IGUANATEXSIZE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\v#1{\mathbf{#1}}&#10;\begin{document}&#10;%\color{myBlue}&#10;$&#10;\rho_i^* &#10;$&#10;\end{document}&#10;&#10;"/>
  <p:tag name="IGUANATEXSIZE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\v#1{\mathbf{#1}}&#10;\begin{document}&#10;%\color{myBlue}&#10;$&#10;p_i&#10;$&#10;\end{document}&#10;&#10;"/>
  <p:tag name="IGUANATEXSIZE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Black}{rgb}{0.17,0.17,0.17}&#10;\def\v#1{\mathbf{#1}}&#10;\begin{document}&#10;\color{myBlack}&#10;$&#10;m_i&#10;$&#10;\end{document}&#10;&#10;"/>
  <p:tag name="IGUANATEXSIZE" val="2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Yellow}{rgb}{1.0,1.0,0.8}&#10;\def\v#1{\mathbf{#1}}&#10;\begin{document}&#10;\color{myRed}&#10;$&#10;\v{v}_i(t+\Delta t) = \v{v}_i^* - \Delta t \frac{1}{\rho_i^*} \nabla p_i&#10;$&#10;\end{document}&#10;&#10;"/>
  <p:tag name="IGUANATEXSIZE" val="1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algpseudocode}&#10;\usepackage[plain]{algorithm}&#10;\usepackage{color}&#10;\definecolor{myRed}{rgb}{0.6,0.2,0.0}&#10;\definecolor{myBlue}{rgb}{0.0,0.2,0.6}&#10;\definecolor{myYellow}{rgb}{1.0,1.0,0.8}&#10;\definecolor{myBlack}{rgb}{0.25,0.25,0.25}&#10;\def\v#1{\mathbf{#1}}&#10;\begin{document}&#10;\color{myBlack}&#10;\begin{algorithm}&#10;\begin{algorithmic}&#10;\algnotext{EndFor}&#10;\algnotext{EndWhile}&#10;\algnotext{EndProcedure}&#10;\color{myBlack}&#10;\ForAll{$particle~i$}&#10;\State find neighbors $j$&#10;\EndFor&#10;\ForAll{$particle~i$}&#10;\State $\v{F}_i^{viscosiy} = m_i \nu \nabla^2 \v{v}_i$  &#10;\State $\v{F}_i^{other} = m_i \v{g}$&#10;\color{myRed}&#10;\State $\v{v}^*_i = \v{v}_i(t) + \Delta t \frac{\v{F}_i^{viscosity} + \v{F}_i^{other}}{m_i}$&#10;\color{myBlack}&#10;\EndFor&#10;\ForAll{$particle~i$}&#10;\State $\rho^*_i = \sum_j m_j W_{ij} + \Delta t \sum_j (\v{v}^*_{i}-\v{v}^*_{j}) \nabla W_{ij}$ &#10;\State compute $p_i$ using $\rho^*_i$ &#10;\EndFor&#10;\ForAll{$particle~i$}&#10;\State $\v{F}_i^{pressure} = - \frac{m_i}{\rho^*_i} \nabla p_i$ &#10;\EndFor&#10;\ForAll{$particle~i$}&#10;\color{myRed}&#10;\State $\v{v}_i(t+\Delta t) = \v{v}_i^* + \Delta t \v{F}_i^{pressure}/m_i$&#10;\color{myBlack}&#10;\State $\v{x}_i(t+\Delta t) = \v{x}_i(t) +\Delta t \v{v}_i(t+\Delta t)$&#10;\EndFor&#10;\end{algorithmic}&#10;\end{algorithm}&#10;\end{document}&#10;&#10;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algpseudocode}&#10;\usepackage[plain]{algorithm}&#10;\usepackage{color}&#10;\definecolor{myRed}{rgb}{0.6,0.2,0.0}&#10;\definecolor{myBlue}{rgb}{0.0,0.0,0.0}&#10;\definecolor{myBlack}{rgb}{0.17,0.17,0.17}&#10;\def\v#1{\mathbf{#1}}&#10;\begin{document}&#10;\begin{algorithm}&#10;\begin{algorithmic}&#10;\algnotext{EndFor}&#10;\algnotext{EndWhile}&#10;\algnotext{EndProcedure}&#10;\color{myBlack}&#10;\ForAll{$particle~i$}&#10;\State find neighbors $j$&#10;\EndFor&#10;\ForAll{$particle~i$}&#10;\State $\v{F}_i^{viscosity} = m_i \nu \nabla^2 \v{v}_i$ ~~~ $\v{F}_i^{other} = m_i \v{g}$&#10;\State $\v{v}^*_i = \v{v}_i(t) + \Delta t \frac{\v{F}_i^{viscosity} + \v{F}_i^{other}}{m_i}$ ~~~ $\v{x}^*_i = \v{x}_i(t) + \Delta t \v{v}^*_i$&#10;\EndFor&#10;\color{myRed}&#10;\Repeat&#10;\color{myBlue}&#10;\ForAll{$particle~i$}  &#10;\State compute $\rho^{*}_i$ using $\v{x}_i^*$&#10;\State compute $p_i$ using $\rho^*_i$, e.g. $p_i = k (\rho^*_i - \rho_0)$&#10;\EndFor&#10;\State compute $\rho_{err}$, e.g. average or maximum  &#10;\ForAll{$particle~i$}  &#10;\State $\v{F}_i^{pressure} = - \frac{m_i}{\rho^*_i} \nabla p_i$ ~~~ &#10;$\v{v}^*_i = \v{v}^*_i + \Delta t \frac{\v{F}_i^{pressure}}{m_i}$&#10;~~~ $\v{x}^*_i = \v{x}^*_i + \Delta t^2 \frac{\v{F}_i^{pressure}}{m_i}$&#10;\EndFor&#10;%\State compute $\rho^{*}_i$ using $\v{x}^*$  &#10;%\State compute $\rho_{err}$, e.g. average or maximum  &#10;%\EndFor&#10;\color{myRed}&#10;\Until{$\rho_{err} &lt; \eta$} &#10;\color{myBlue}&#10;\ForAll{$particle~i$}&#10;\State $\v{v}_i(t+\Delta t) = \v{v}_i^*$ ~~~ $\v{x}_i(t+\Delta t) = \v{x}_i^*$&#10;\EndFor&#10;\end{algorithmic}&#10;\end{algorithm}&#10;\end{document}&#10;&#10;"/>
  <p:tag name="IGUANATEXSIZE" val="1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\Delta \v{x}_i = -\frac{1}{\rho_0} \sum_j (\frac{p_i}{\beta_i}  + \frac{p_j}{\beta_j} ) \nabla W_{ij}&#10;$&#10;\end{document}&#10;&#10;"/>
  <p:tag name="IGUANATEXSIZE" val="1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k = 1&#10;$&#10;\end{document}&#10;&#10;"/>
  <p:tag name="IGUANATEXSIZE" val="1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(p_i = \frac{\rho_i}{\rho_0}-1)&#10;$&#10;\end{document}&#10;&#10;"/>
  <p:tag name="IGUANATEXSIZE" val="1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k =  &#10;\frac{2 \rho_0^2}{m_i^2 \cdot \Delta t^2 \left(\sum_j \nabla W^0_{ij} \cdot \sum_j \nabla W^0_{ij} +&#10;\sum_j ( \nabla W^0_{ij} \cdot \nabla W^0_{ij})\right) }&#10;= \frac{2 \rho_0^2}{m_i^2 \cdot \Delta t^2 \sum_j ( \nabla W^0_{ij} \cdot \nabla W^0_{ij}) }&#10;$&#10;\end{document}&#10;&#10;"/>
  <p:tag name="IGUANATEXSIZE" val="1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def \dt{\Delta t}&#10;\begin{document}&#10;\color{myBlack}&#10;$&#10;k = \frac{\rho^{*}_i r_i^2}{2 \rho_0 \Delta t^2}&#10;$&#10;\end{document}&#10;&#10;"/>
  <p:tag name="IGUANATEXSIZE" val="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begin{document}&#10;\color{myBlack}&#10;&#10;$\nabla^2 p_i = \frac{\rho_i}{\Delta t} \nabla \cdot \v v_i^* = -\frac{1}{\Delta t} \frac{\left(\rho_i^* - \rho_i\right)}{\Delta t}$&#10;&#10;\end{document}"/>
  <p:tag name="IGUANATEXSIZE" val="1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begin{document}&#10;\color{myBlack}&#10;&#10;$\v v_i^*$&#10;&#10;\end{document}"/>
  <p:tag name="IGUANATEXSIZE" val="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Black}{rgb}{0.17,0.17,0.17}&#10;\def\v#1{\mathbf{#1}}&#10;\begin{document}&#10;\color{myBlack}&#10;$&#10;V_i&#10;$&#10;\end{document}&#10;&#10;"/>
  <p:tag name="IGUANATEXSIZE" val="2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begin{document}&#10;\color{myBlack}&#10;&#10;$\v v_i^*$&#10;&#10;\end{document}"/>
  <p:tag name="IGUANATEXSIZE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begin{document}&#10;\color{myBlack}&#10;&#10;$\rho_i^*$&#10;&#10;\end{document}"/>
  <p:tag name="IGUANATEXSIZE" val="1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begin{document}&#10;\color{myBlack}&#10;&#10;$\rho_i^* = \rho_i + \Delta t \frac{d\rho_i}{dt} = \rho_i - \Delta t \rho_i \nabla \cdot \v v_i^*$&#10;&#10;\end{document}"/>
  <p:tag name="IGUANATEXSIZE" val="1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begin{document}&#10;\color{myBlack}&#10;&#10;$\frac{-\left( \rho_i^* - \rho_i \right)}{\Delta t^2}$&#10;&#10;\end{document}"/>
  <p:tag name="IGUANATEXSIZE" val="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begin{document}&#10;\color{myBlack}&#10;&#10;$\frac{-\left( \rho_i^* - \rho_0 \right)}{\Delta t^2}$&#10;&#10;\end{document}"/>
  <p:tag name="IGUANATEXSIZE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Yellow}{rgb}{1.0,1.0,0.8}&#10;\def\v#1{\mathbf{#1}}&#10;\begin{document}&#10;%\color{myBlue}&#10;&#10;$\frac{d \rho_i}{dt} = - \rho_i \nabla \cdot \v v_i $&#10;&#10;\end{document}"/>
  <p:tag name="IGUANATEXSIZE" val="1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 \dt{\Delta t}&#10;\begin{document}&#10;\color{myBlack}&#10;&#10;$\frac{\rho_i(t+\Delta t) - \rho_i(t)}{\Delta t} = \sum_j m_j \left( \v v_{i}(t+\Delta t) - \v v_{j}(t+\Delta t) \right)\nabla W_{ij}(t)$&#10;&#10;\end{document}"/>
  <p:tag name="IGUANATEXSIZE" val="1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 \dt{\Delta t}&#10;\begin{document}&#10;\color{myBlack}&#10;&#10;$\rho_i(t+\Delta t)$&#10;&#10;\end{document}"/>
  <p:tag name="IGUANATEXSIZE" val="1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 \dt{\Delta t}&#10;\begin{document}&#10;\color{myBlack}&#10;&#10;$\rho_0$&#10;&#10;\end{document}"/>
  <p:tag name="IGUANATEXSIZE" val="1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v v^{\adv}_i(t+\dt) = \v v_i(t) + \dt \frac{\v F_i^{\adv}(t)}{m_i}$&#10;&#10;\end{document}"/>
  <p:tag name="IGUANATEXSIZE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Black}{rgb}{0.17,0.17,0.17}&#10;\def\v#1{\mathbf{#1}}&#10;\begin{document}&#10;\color{myBlack}&#10;$&#10;\rho_i&#10;$&#10;\end{document}&#10;&#10;"/>
  <p:tag name="IGUANATEXSIZE" val="2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v v_i(t+\dt) = \v v^{\adv}_i(t+\dt) + \dt \frac{\v F_i^p(t)}{m_i}$&#10;&#10;\end{document}"/>
  <p:tag name="IGUANATEXSIZE" val="1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frac{\rho_0 - \rho_i(t)}{\Delta t } = \sum_j m_j \Big( \v v^{adv}_{ij}(t+\Delta t) + \Delta t \left(\frac{\v F^p_{i}(t)}{m_i} - \frac{\v F^p_{j}(t)}{m_j}\right)\Big)\nabla W_{ij}(t)$&#10;&#10;\end{document}"/>
  <p:tag name="IGUANATEXSIZE" val="1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frac{\rho_0 - \rho_i(t)}{\Delta t} = \sum_j m_j \Big( \v v_{i}(t+\Delta t) - \v v_{j}(t+\Delta t) \Big)\nabla W_{ij}(t)$&#10;&#10;\end{document}"/>
  <p:tag name="IGUANATEXSIZE" val="1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usepackage{calc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underbrace{\makebox[5.4cm][r]{}}_{\begin{subarray}{c}\textrm{predicted density}\\\textrm{$\rho_i^{adv}(t+\Delta t)$}\end{subarray}}$&#10;&#10;\end{document}"/>
  <p:tag name="IGUANATEXSIZE" val="1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rho_0 - \Big(\rho_i(t) + \Delta t \sum_j m_j \v v^{adv}_{ij}(t+\Delta t) \nabla W_{ij}(t)\Big) = \Delta t^2 \sum_j m_j \left(\frac{\v F^p_{i}(t)}{m_i} - \frac{\v F^p_{j}(t)}{m_j}\right)\nabla W_{ij}(t)$&#10;&#10;\end{document}"/>
  <p:tag name="IGUANATEXSIZE" val="1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v F_i^p = -m_i \sum_j m_j \left( \frac{p_i}{\rho_i^2} + \frac{p_j}{\rho_j^2}\right) \nabla W_{ij}$&#10;&#10;\end{document}"/>
  <p:tag name="IGUANATEXSIZE" val="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xspace,amssymb,amsfonts,amsmath}&#10;\usepackage{color}&#10;\pagestyle{empty}&#10;\definecolor{myRed}{rgb}{0.6,0.2,0.0}&#10;\definecolor{myBlue}{rgb}{0.0,0.2,0.6}&#10;\definecolor{myBlack}{rgb}{0.17,0.17,0.17}&#10;\def\v#1{\mathbf{#1}}&#10;\def\dt{\Delta t}&#10;\def\adv{\ensuremath{adv}}&#10;\begin{document}&#10;\color{myBlack}&#10;&#10;$\rho_0 - \rho^{adv}_i= \Delta t^2 \sum_j m_j\Big[\sum_j m_j\left(\frac{p_i}{\rho_i^2}+\frac{p_j}{\rho_j^2}\right)\nabla W_{ij} - \sum_k m_k\left(\frac{p_j}{\rho_j^2}+ \frac{p_k}{\rho_k^2}\right)\nabla W_{jk}\Big] \nabla W_{ij}$&#10;&#10;\end{document}"/>
  <p:tag name="IGUANATEXSIZE" val="1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h$&#10;&#10;\end{document}"/>
  <p:tag name="IGUANATEXSIZE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begin{document}&#10;\color{myBlack}&#10;$&#10;V_{b_i} = \frac{m_b}{\rho_{b_i}} = \frac{m_b}{\sum_k m_b W_{ik}}&#10;= \frac{1}{\sum_k W_{ik}}&#10;$&#10;\end{document}&#10;&#10;"/>
  <p:tag name="IGUANATEXSIZE" val="2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\definecolor{myRed}{rgb}{0.6,0.2,0.0}&#10;\definecolor{myBlue}{rgb}{0.0,0.2,0.6}&#10;\definecolor{myBlack}{rgb}{0.17,0.17,0.17}&#10;\def\v#1{\mathbf{#1}}&#10;\begin{document}&#10;\color{myBlack}&#10;$&#10;\rho_{f_i} = \sum_j m_{f_i} W_{ij} + \sum_k \rho_0 V_{b_k} W_{ik}&#10;$&#10;\end{document}&#10;&#10;"/>
  <p:tag name="IGUANATEXSIZE" val="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{xspace,amssymb,amsfonts,amsmath}&#10;\usepackage{color}&#10;%\definecolor{myRed}{rgb}{0.6,0.2,0.0}&#10;%\definecolor{myBlue}{rgb}{0.0,0.2,0.6}&#10;%\definecolor{myYellow}{rgb}{1.0,1.0,0.8}&#10;\definecolor{myBlack}{rgb}{0.17,0.17,0.17}&#10;\def\v#1{\mathbf{#1}}&#10;\begin{document}&#10;\color{myBlack}&#10;$&#10;p_i&#10;$&#10;\end{document}&#10;&#10;"/>
  <p:tag name="IGUANATEXSIZE" val="2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bar{\mathbf x}  template TPT1  env TPENV1  fore 0  back 16777215  eqnno 6"/>
  <p:tag name="FILENAME" val="TP_tmp"/>
  <p:tag name="ORIGWIDTH" val="7"/>
  <p:tag name="PICTUREFILESIZE" val="1511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c(\mathbf{x}) = \sum_j\frac{m_j}{\rho_j} W_j(\mathbf{x})  template TPT1  env TPENV1  fore 0  back 16777215  eqnno 2"/>
  <p:tag name="FILENAME" val="TP_tmp"/>
  <p:tag name="ORIGWIDTH" val="89"/>
  <p:tag name="PICTUREFILESIZE" val="64365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abla c(\mathbf x) = \vec n(\mathbf x)  template TPT1  env TPENV1  fore 0  back 16777215  eqnno 3"/>
  <p:tag name="FILENAME" val="TP_tmp"/>
  <p:tag name="ORIGWIDTH" val="59"/>
  <p:tag name="PICTUREFILESIZE" val="1811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(\mathbf x) = R - \left| \mathbf{x} - \bar{\mathbf x} \right|  template TPT1  env TPENV1  fore 0  back 16777215  eqnno 4"/>
  <p:tag name="FILENAME" val="TP_tmp"/>
  <p:tag name="ORIGWIDTH" val="82"/>
  <p:tag name="PICTUREFILESIZE" val="25142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bar{\mathbf x} = \sum_j \mathbf{x} W_j(\mathbf x) / \sum_j W_j(\mathbf x)  template TPT1  env TPENV1  fore 0  back 16777215  eqnno 5"/>
  <p:tag name="FILENAME" val="TP_tmp"/>
  <p:tag name="ORIGWIDTH" val="120"/>
  <p:tag name="PICTUREFILESIZE" val="43507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(\mathbf x) = d(\mathbf x) - \left| \mathbf{x} - \bar{\mathbf x} \right|  template TPT1  env TPENV1  fore 0  back 16777215  eqnno 4"/>
  <p:tag name="FILENAME" val="TP_tmp"/>
  <p:tag name="ORIGWIDTH" val="93"/>
  <p:tag name="PICTUREFILESIZE" val="28509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({\mathbf x}) = \sum_j d_j W_j(\mathbf x) / \sum_j W_j(\mathbf x)  template TPT1  env TPENV1  fore 0  back 16777215  eqnno 5"/>
  <p:tag name="FILENAME" val="TP_tmp"/>
  <p:tag name="ORIGWIDTH" val="135"/>
  <p:tag name="PICTUREFILESIZE" val="48976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 x_i + s\cdot \nabla \phi(\mathbf x_i)  template TPT1  env TPENV1  fore 0  back 16777215  eqnno 9"/>
  <p:tag name="FILENAME" val="TP_tmp"/>
  <p:tag name="ORIGWIDTH" val="65"/>
  <p:tag name="PICTUREFILESIZE" val="19945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bar{\mathbf x}  template TPT1  env TPENV1  fore 0  back 16777215  eqnno 6"/>
  <p:tag name="FILENAME" val="TP_tmp"/>
  <p:tag name="ORIGWIDTH" val="7"/>
  <p:tag name="PICTUREFILESIZE" val="1511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mathbf x}  template TPT1  env TPENV1  fore 0  back 16777215  eqnno 6"/>
  <p:tag name="FILENAME" val="TP_tmp"/>
  <p:tag name="ORIGWIDTH" val="7"/>
  <p:tag name="PICTUREFILESIZE" val="1103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e">
  <a:themeElements>
    <a:clrScheme name="EG2014">
      <a:dk1>
        <a:sysClr val="windowText" lastClr="000000"/>
      </a:dk1>
      <a:lt1>
        <a:sysClr val="window" lastClr="FFFFFF"/>
      </a:lt1>
      <a:dk2>
        <a:srgbClr val="3F3F3F"/>
      </a:dk2>
      <a:lt2>
        <a:srgbClr val="D8D8D8"/>
      </a:lt2>
      <a:accent1>
        <a:srgbClr val="0070C0"/>
      </a:accent1>
      <a:accent2>
        <a:srgbClr val="00B0F0"/>
      </a:accent2>
      <a:accent3>
        <a:srgbClr val="00B050"/>
      </a:accent3>
      <a:accent4>
        <a:srgbClr val="FFFF00"/>
      </a:accent4>
      <a:accent5>
        <a:srgbClr val="FF0000"/>
      </a:accent5>
      <a:accent6>
        <a:srgbClr val="C00000"/>
      </a:accent6>
      <a:hlink>
        <a:srgbClr val="000000"/>
      </a:hlink>
      <a:folHlink>
        <a:srgbClr val="000000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4322</Words>
  <Application>Microsoft Office PowerPoint</Application>
  <PresentationFormat>On-screen Show (4:3)</PresentationFormat>
  <Paragraphs>833</Paragraphs>
  <Slides>82</Slides>
  <Notes>43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Arial</vt:lpstr>
      <vt:lpstr>Calibri</vt:lpstr>
      <vt:lpstr>Calibri Light</vt:lpstr>
      <vt:lpstr>Geneva</vt:lpstr>
      <vt:lpstr>Gill Sans MT</vt:lpstr>
      <vt:lpstr>Microsoft Sans Serif</vt:lpstr>
      <vt:lpstr>Times New Roman</vt:lpstr>
      <vt:lpstr>Wingdings</vt:lpstr>
      <vt:lpstr>Wingdings 3</vt:lpstr>
      <vt:lpstr>Origine</vt:lpstr>
      <vt:lpstr>SPH Fluids in Computer Graphics</vt:lpstr>
      <vt:lpstr>Topics / Research Challenges</vt:lpstr>
      <vt:lpstr>Concept</vt:lpstr>
      <vt:lpstr>Lagrangian Approach</vt:lpstr>
      <vt:lpstr>Momentum Equation</vt:lpstr>
      <vt:lpstr>Momentum Equation</vt:lpstr>
      <vt:lpstr>Smoothed Particle Hydrodynamics SPH</vt:lpstr>
      <vt:lpstr>Interpolation with SPH</vt:lpstr>
      <vt:lpstr>Kernel Function</vt:lpstr>
      <vt:lpstr>Spatial Derivatives with SPH</vt:lpstr>
      <vt:lpstr>Momentum Equation – SPH Discretization</vt:lpstr>
      <vt:lpstr>Simple SPH Fluid Solver</vt:lpstr>
      <vt:lpstr>Topics / Research Challenges</vt:lpstr>
      <vt:lpstr>Neighbor Search</vt:lpstr>
      <vt:lpstr>Characteristics</vt:lpstr>
      <vt:lpstr>Characteristics</vt:lpstr>
      <vt:lpstr>Index Sort – Uniform Grid</vt:lpstr>
      <vt:lpstr>Index Sort – Query</vt:lpstr>
      <vt:lpstr>Z-Index Sort</vt:lpstr>
      <vt:lpstr>Z-Index Sort - Reordering</vt:lpstr>
      <vt:lpstr>Topics / Research Challenges</vt:lpstr>
      <vt:lpstr>Pressure Computation</vt:lpstr>
      <vt:lpstr>Pressure Computation - Models</vt:lpstr>
      <vt:lpstr>State Equations (EOS, SESPH)</vt:lpstr>
      <vt:lpstr>Non-iterative EOS Solver (SESPH)</vt:lpstr>
      <vt:lpstr>SESPH with Splitting</vt:lpstr>
      <vt:lpstr>SESPH with Splitting</vt:lpstr>
      <vt:lpstr>Iterative SESPH with Splitting</vt:lpstr>
      <vt:lpstr>Iterative SESPH with Splitting</vt:lpstr>
      <vt:lpstr>Iterative SESPH - Variants</vt:lpstr>
      <vt:lpstr>Iterative SESPH - Performance</vt:lpstr>
      <vt:lpstr>Projection Schemes</vt:lpstr>
      <vt:lpstr>IISPH - Method</vt:lpstr>
      <vt:lpstr>IISPH - Method</vt:lpstr>
      <vt:lpstr>IISPH – Pressure Force</vt:lpstr>
      <vt:lpstr>IISPH - Implementation</vt:lpstr>
      <vt:lpstr>IISPH - Properties</vt:lpstr>
      <vt:lpstr>Comparison of Iterative Methods</vt:lpstr>
      <vt:lpstr>Topics / Research Challenges</vt:lpstr>
      <vt:lpstr>SPH Approximation at the Boundary</vt:lpstr>
      <vt:lpstr>Strategies</vt:lpstr>
      <vt:lpstr>Sampling of Arbitrary Meshes</vt:lpstr>
      <vt:lpstr>Sampling - Mass Contribution</vt:lpstr>
      <vt:lpstr>Topics / Research Challenges</vt:lpstr>
      <vt:lpstr>Multiphase Fluids</vt:lpstr>
      <vt:lpstr>Particle Attributes</vt:lpstr>
      <vt:lpstr>High Density Ratios</vt:lpstr>
      <vt:lpstr>High Density Ratios</vt:lpstr>
      <vt:lpstr>Interface Problems</vt:lpstr>
      <vt:lpstr>No Artificial Tension Forces</vt:lpstr>
      <vt:lpstr>Liquid-air Interface</vt:lpstr>
      <vt:lpstr>Liquid-air Interface</vt:lpstr>
      <vt:lpstr>Trapped Air</vt:lpstr>
      <vt:lpstr>Topics / Research Challenges</vt:lpstr>
      <vt:lpstr>Motivation for Adaptive Spatial Discretization</vt:lpstr>
      <vt:lpstr>Criteria</vt:lpstr>
      <vt:lpstr>Approaches</vt:lpstr>
      <vt:lpstr>Dynamic Particle Refinement</vt:lpstr>
      <vt:lpstr>Dynamic Particle Refinement</vt:lpstr>
      <vt:lpstr>Field Discontinuities</vt:lpstr>
      <vt:lpstr>Field Discontinuities</vt:lpstr>
      <vt:lpstr>Field Discontinuities</vt:lpstr>
      <vt:lpstr>Resolution Differences</vt:lpstr>
      <vt:lpstr>Multi-scale Methods</vt:lpstr>
      <vt:lpstr>Multi-scale Methods – View Frustum</vt:lpstr>
      <vt:lpstr>Extended to Multi-scale</vt:lpstr>
      <vt:lpstr>Extended to Multi-scale</vt:lpstr>
      <vt:lpstr>Topics / Research Challenges</vt:lpstr>
      <vt:lpstr>Motivation</vt:lpstr>
      <vt:lpstr>Outlook</vt:lpstr>
      <vt:lpstr>Scalar Field Functions</vt:lpstr>
      <vt:lpstr>Particle-to-Surface Distance</vt:lpstr>
      <vt:lpstr>Scalar Field Functions: Comparison &amp; Problems</vt:lpstr>
      <vt:lpstr>Scalar Field Function: Removal of Artifacts</vt:lpstr>
      <vt:lpstr>Scalar Field Functions: Anisotropic Kernels</vt:lpstr>
      <vt:lpstr>Marching Cubes Reconstruction</vt:lpstr>
      <vt:lpstr>Particle Skinning with Energy Minimization</vt:lpstr>
      <vt:lpstr>Explicit Surface Tracking</vt:lpstr>
      <vt:lpstr>Direct Rendering</vt:lpstr>
      <vt:lpstr>Screen-Space Rendering</vt:lpstr>
      <vt:lpstr>Volume Rendering</vt:lpstr>
      <vt:lpstr>Combined Volume Rendering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Eurographics 2014 – Strasbourg – France</dc:title>
  <dc:creator/>
  <cp:lastModifiedBy/>
  <cp:revision>20</cp:revision>
  <dcterms:created xsi:type="dcterms:W3CDTF">2014-02-24T21:45:45Z</dcterms:created>
  <dcterms:modified xsi:type="dcterms:W3CDTF">2014-05-22T16:41:47Z</dcterms:modified>
</cp:coreProperties>
</file>